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7"/>
  </p:notesMasterIdLst>
  <p:sldIdLst>
    <p:sldId id="268" r:id="rId5"/>
    <p:sldId id="1824" r:id="rId6"/>
    <p:sldId id="1833" r:id="rId7"/>
    <p:sldId id="274" r:id="rId8"/>
    <p:sldId id="275" r:id="rId9"/>
    <p:sldId id="1825" r:id="rId10"/>
    <p:sldId id="1826" r:id="rId11"/>
    <p:sldId id="1827" r:id="rId12"/>
    <p:sldId id="1828" r:id="rId13"/>
    <p:sldId id="1829" r:id="rId14"/>
    <p:sldId id="256" r:id="rId15"/>
    <p:sldId id="257" r:id="rId16"/>
    <p:sldId id="258" r:id="rId17"/>
    <p:sldId id="259" r:id="rId18"/>
    <p:sldId id="260" r:id="rId19"/>
    <p:sldId id="261" r:id="rId20"/>
    <p:sldId id="1832" r:id="rId21"/>
    <p:sldId id="1831" r:id="rId22"/>
    <p:sldId id="264" r:id="rId23"/>
    <p:sldId id="1834" r:id="rId24"/>
    <p:sldId id="269" r:id="rId25"/>
    <p:sldId id="27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C17E39-7E0E-46C4-9BCC-37996ACA8875}" v="267" dt="2025-11-20T18:55:07.7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82" autoAdjust="0"/>
  </p:normalViewPr>
  <p:slideViewPr>
    <p:cSldViewPr snapToGrid="0">
      <p:cViewPr varScale="1">
        <p:scale>
          <a:sx n="82" d="100"/>
          <a:sy n="82" d="100"/>
        </p:scale>
        <p:origin x="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ustomXml" Target="../customXml/item2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37" Type="http://schemas.openxmlformats.org/officeDocument/2006/relationships/customXml" Target="../customXml/item5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36" Type="http://schemas.openxmlformats.org/officeDocument/2006/relationships/customXml" Target="../customXml/item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35" Type="http://schemas.openxmlformats.org/officeDocument/2006/relationships/customXml" Target="../customXml/item3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765B4-9D98-4181-A3A8-D66585C910C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F20EF-9034-441F-AA5D-5D04CA5D1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29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03FF2-3B23-90D7-96EC-127FD713F90F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F20EF-9034-441F-AA5D-5D04CA5D15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01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FBRMPO maintains a parcel layer with existing land use, updated every 5 years since 2000</a:t>
            </a:r>
          </a:p>
          <a:p>
            <a:pPr lvl="1"/>
            <a:r>
              <a:rPr lang="en-US" dirty="0"/>
              <a:t>Residential LU types are defined using maximum density values</a:t>
            </a:r>
          </a:p>
          <a:p>
            <a:pPr lvl="1"/>
            <a:r>
              <a:rPr lang="en-US" dirty="0"/>
              <a:t>Non-residential max density estimated using </a:t>
            </a:r>
            <a:r>
              <a:rPr lang="en-US" dirty="0" err="1"/>
              <a:t>InfoUSA</a:t>
            </a:r>
            <a:r>
              <a:rPr lang="en-US" dirty="0"/>
              <a:t> data</a:t>
            </a:r>
          </a:p>
          <a:p>
            <a:pPr lvl="1"/>
            <a:r>
              <a:rPr lang="en-US" dirty="0"/>
              <a:t>Can be used to calculate build-out capacity by land use type</a:t>
            </a:r>
          </a:p>
          <a:p>
            <a:r>
              <a:rPr lang="en-US" dirty="0"/>
              <a:t>However, land uses change!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F20EF-9034-441F-AA5D-5D04CA5D15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42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F20EF-9034-441F-AA5D-5D04CA5D15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59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F20EF-9034-441F-AA5D-5D04CA5D15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54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1E4A-9EED-9E61-49AD-AB72129434F1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04F4F-0328-705A-D833-036D56024AE4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30C28-5211-98A2-8311-28ECEB639898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3EC0C3-6C03-7C4C-A38C-AD13D34C384B}" type="datetimeFigureOut">
              <a:rPr lang="en-US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231B08-E1E7-1649-A33E-913A42765C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18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3EC0C3-6C03-7C4C-A38C-AD13D34C384B}" type="datetimeFigureOut">
              <a:rPr lang="en-US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231B08-E1E7-1649-A33E-913A42765C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8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3EC0C3-6C03-7C4C-A38C-AD13D34C384B}" type="datetimeFigureOut">
              <a:rPr lang="en-US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231B08-E1E7-1649-A33E-913A42765C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95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783E5-22F7-635B-7A49-31C10FB6F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499A9-4C81-AE1D-D094-A6AE15FD2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D230E-6CEC-CBD1-8DD9-49C6A110A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EC0C3-6C03-7C4C-A38C-AD13D34C384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2269A-9AB3-5EB8-22A5-14C0E0F41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DDB43-B17B-03D8-EE9D-C87339CA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1B08-E1E7-1649-A33E-913A42765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90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60CE7-ACD0-5D56-3F0E-926D501E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B5EBF-6D56-C8A9-4D92-E76673593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2058F-59EA-3C3B-200C-FAE546C77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EC0C3-6C03-7C4C-A38C-AD13D34C384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8E578-4883-DE63-6694-46D82460B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5FBB6-E661-027A-7B21-83378981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1B08-E1E7-1649-A33E-913A42765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99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AE943-A847-21FE-0521-2C95FA2C2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832C9-BB88-7436-9CA4-F89674020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9ECAE-CFCE-703F-CA70-9CBB4DD74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EC0C3-6C03-7C4C-A38C-AD13D34C384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75A1F-D56E-788D-FFA9-AE2DCC7A3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42C42-8B06-547B-DEDE-B97EE0878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1B08-E1E7-1649-A33E-913A42765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18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79A14-A47C-504D-948E-5CFDF411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D68AF-4235-370D-E37E-4E9A45CD7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BC9F3-5871-4288-828B-494040CAA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00DD2-3081-B77E-C311-7BE7B59BD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EC0C3-6C03-7C4C-A38C-AD13D34C384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5BCBF-F28B-D804-0DF3-84CD00486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FCB37-EE23-8CBC-2620-9DD8608B3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1B08-E1E7-1649-A33E-913A42765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33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00DE8-3F86-1111-B399-A80183A92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E1479-9DAA-3BBF-4481-F8806A817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FC3EEA-5B08-A986-C1C6-09225F110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9A38AD-4611-808B-8742-FC5D9B628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C237EC-4F2B-8952-171E-6645E15736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A0A83C-50D3-98D0-15F1-034883E46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EC0C3-6C03-7C4C-A38C-AD13D34C384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4CDA9B-06D4-C8B9-9731-601D8576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D80F91-6966-85F9-795D-FF426280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1B08-E1E7-1649-A33E-913A42765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6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028B-3623-1DF4-51E1-26FE30459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EA290A-E29A-3D66-1C53-60BAC339C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EC0C3-6C03-7C4C-A38C-AD13D34C384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FD141-3F54-3D05-116E-6F1235B67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47E245-5EDD-B273-344C-13931ED7B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1B08-E1E7-1649-A33E-913A42765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98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5D8C07-9900-1048-2A1B-C70CDE337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EC0C3-6C03-7C4C-A38C-AD13D34C384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F89352-8816-10EB-63B6-239013C8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4DED7-A77A-70BA-8CF5-1E7971870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1B08-E1E7-1649-A33E-913A42765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7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84CB-BEF8-97C3-A5F8-727E94711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DB255-3BD7-F0F5-FE24-91EEF5853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7C2B6-FF7D-1FA2-BA0D-7B260C805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67D20E-B0E8-2AB2-73D5-FBF6377CB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EC0C3-6C03-7C4C-A38C-AD13D34C384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7D740-3C6E-E9A0-B59B-948AD71EB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55A57-A461-EC04-7EF9-2DEB274B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1B08-E1E7-1649-A33E-913A42765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43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3EC0C3-6C03-7C4C-A38C-AD13D34C384B}" type="datetimeFigureOut">
              <a:rPr lang="en-US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231B08-E1E7-1649-A33E-913A42765C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02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2C32F-1804-3F58-C412-EA553005A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D896F1-A4E7-72D0-C199-9C310089C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32EF9-D482-2CD7-904A-6FFFEA42A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99E11-06B1-D6C8-40EA-FE9BA517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EC0C3-6C03-7C4C-A38C-AD13D34C384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0EDB6-EABB-9B1A-C473-96E5B80A9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DFAFC-D098-03DD-338F-43BD0C8D8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1B08-E1E7-1649-A33E-913A42765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70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27B64-138D-0FF4-6AAA-D2499218F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DC8FAB-7444-8897-4051-3D2249849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CC599-DC78-191B-88C0-C568F0E27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EC0C3-6C03-7C4C-A38C-AD13D34C384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1554C-BF61-BAF7-C5D5-B2C7CAA64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1A971-984C-71B3-1182-FB8537C7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1B08-E1E7-1649-A33E-913A42765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70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E854B1-93DD-3D68-1CB0-97B16553BE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C3B460-A6C0-189B-2517-554C98D39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82FC5-900D-B6C4-F1C9-380B172A8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EC0C3-6C03-7C4C-A38C-AD13D34C384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7C8CB-915F-D636-B264-E6657CF5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80237-3C49-3E0E-EB70-DEB9E9A15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1B08-E1E7-1649-A33E-913A42765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54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3D9EC-9444-6BF3-2E71-639A52C5F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4EBE8E-A7AD-526D-A6CC-5A258B65C1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FCA2D-C75E-E2F1-9C32-6655F0C7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3897-8443-264D-8B64-3C15F8194B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C5619-B332-AA96-CF4C-3962897F9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E69F0-4B33-8975-0DFF-0301059D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855E-347D-E542-8594-A2272EE6F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F7DCB-DE62-DF5C-D1BD-F3809DA93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FFD75-B3E9-F8BC-748B-E8A581BB0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F8453-51DF-CB32-8328-792E82EA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3897-8443-264D-8B64-3C15F8194B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E3BA1-B100-448F-EAB7-5363FB7AC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2CC7C-F974-65F7-92C6-86E01D12A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855E-347D-E542-8594-A2272EE6F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C757-209A-4606-1B9D-1F30FE515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59BD7-BD5D-C0DF-D355-71EBCB688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9EA8F-428F-0A52-99B9-3BA6B979A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3897-8443-264D-8B64-3C15F8194B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965DA-99E2-D806-766D-B16682BAA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8671F-1072-9787-583B-27D3C898F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855E-347D-E542-8594-A2272EE6F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8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9073C-28CD-38A0-08A7-FEE07B43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57344-D9DE-59A8-99A7-C2E3EDED7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4D99E-A631-C999-1BB2-7B88E00D3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1F4FC-1451-443E-A354-774E7EB31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3897-8443-264D-8B64-3C15F8194B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4E444-712A-4E8E-AF56-FAF50107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9A49E-A56E-5E6C-5679-DF7FEFBA5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855E-347D-E542-8594-A2272EE6F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6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1C155-EDB7-DDBB-EF80-21BBFCCB4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34CE4-2376-ABD8-1327-DC0C7963A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9D0E82-9269-3CAA-7552-113405E69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47ADF1-ED50-7A17-7134-BD38DF3469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D3EE5A-6B7C-F987-C0C1-F31BD383BD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2A9B1C-3EFB-D54A-E7E2-36DC4529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3897-8443-264D-8B64-3C15F8194B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FB99F1-BC12-F749-2513-F7434DFB9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54CDB3-DFAB-655F-BF86-DAA3CE11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855E-347D-E542-8594-A2272EE6F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9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99B80-51BA-2017-6465-28B7EAB20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7956AA-6F8D-1EDB-A060-5A5C8D64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3897-8443-264D-8B64-3C15F8194B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4409D3-C2DA-B69B-6D24-207392DEB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AAF671-8FD2-5771-69E1-9F5ED0256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855E-347D-E542-8594-A2272EE6F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5A825C-1C4E-2CD1-8027-1ECD806B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3897-8443-264D-8B64-3C15F8194B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2A0907-C516-3AAC-EC21-D85EB6633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013BA-CC9B-7912-A656-5DEDE031B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855E-347D-E542-8594-A2272EE6F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7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3EC0C3-6C03-7C4C-A38C-AD13D34C384B}" type="datetimeFigureOut">
              <a:rPr lang="en-US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231B08-E1E7-1649-A33E-913A42765C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775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0F92D-7B69-2632-BB34-886557997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9652B-A19D-15F2-BCBA-7148CE1FC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23EDFB-021C-C13D-4C6A-B970C9354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8AC3C-462B-6B01-F7AA-BD81B848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3897-8443-264D-8B64-3C15F8194B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58D21-ED61-D80F-F863-F1B0D2D1C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60474-B5FF-4F55-0209-BCB239E6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855E-347D-E542-8594-A2272EE6F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5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438A5-6313-6270-450A-83C4BEB9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195207-F818-DEEE-B7FE-55E9789959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C786E-7285-73C6-6478-5D00CA571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BEF04-ADD4-53BD-481B-D5AB7D5D1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3897-8443-264D-8B64-3C15F8194B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B879B7-1B2F-1C52-B2F4-8F9732EC2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27715-10DF-DDF2-2278-54A716E93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855E-347D-E542-8594-A2272EE6F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9C13A-637D-8FE2-8A46-4CA559C7E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9469C-DD1F-CDBF-0F62-C3592B6C8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C9AC0-7F29-2E22-7F24-0E0C019D3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3897-8443-264D-8B64-3C15F8194B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11B1B-7CB7-6D87-7234-440D1493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BD6C4-15E2-5E3A-99ED-B61DBD8C9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855E-347D-E542-8594-A2272EE6F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6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9FA2EA-9AF9-D86F-2C98-F3B025204B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C7A1D-C61C-DF70-669B-09A725D9A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E1EC9-0B23-0AD2-4A98-41078867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3897-8443-264D-8B64-3C15F8194B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86A6E-AACF-A5FD-7E72-3363014DE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D4688-8A74-4979-51FF-C74311961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855E-347D-E542-8594-A2272EE6F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9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E01F67F-A719-D64A-ADE9-7931AD83102C}" type="datetimeFigureOut">
              <a:rPr lang="en-US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375861-3B7F-1840-BBD7-BC50AD01AC8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41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E01F67F-A719-D64A-ADE9-7931AD83102C}" type="datetimeFigureOut">
              <a:rPr lang="en-US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375861-3B7F-1840-BBD7-BC50AD01AC8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02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E01F67F-A719-D64A-ADE9-7931AD83102C}" type="datetimeFigureOut">
              <a:rPr lang="en-US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375861-3B7F-1840-BBD7-BC50AD01AC8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05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E01F67F-A719-D64A-ADE9-7931AD83102C}" type="datetimeFigureOut">
              <a:rPr lang="en-US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375861-3B7F-1840-BBD7-BC50AD01AC8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78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E01F67F-A719-D64A-ADE9-7931AD83102C}" type="datetimeFigureOut">
              <a:rPr lang="en-US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375861-3B7F-1840-BBD7-BC50AD01AC8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44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E01F67F-A719-D64A-ADE9-7931AD83102C}" type="datetimeFigureOut">
              <a:rPr lang="en-US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375861-3B7F-1840-BBD7-BC50AD01AC8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90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3EC0C3-6C03-7C4C-A38C-AD13D34C384B}" type="datetimeFigureOut">
              <a:rPr lang="en-US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231B08-E1E7-1649-A33E-913A42765C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391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E01F67F-A719-D64A-ADE9-7931AD83102C}" type="datetimeFigureOut">
              <a:rPr lang="en-US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375861-3B7F-1840-BBD7-BC50AD01AC8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78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E01F67F-A719-D64A-ADE9-7931AD83102C}" type="datetimeFigureOut">
              <a:rPr lang="en-US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375861-3B7F-1840-BBD7-BC50AD01AC8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48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E01F67F-A719-D64A-ADE9-7931AD83102C}" type="datetimeFigureOut">
              <a:rPr lang="en-US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375861-3B7F-1840-BBD7-BC50AD01AC8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26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E01F67F-A719-D64A-ADE9-7931AD83102C}" type="datetimeFigureOut">
              <a:rPr lang="en-US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375861-3B7F-1840-BBD7-BC50AD01AC8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55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E01F67F-A719-D64A-ADE9-7931AD83102C}" type="datetimeFigureOut">
              <a:rPr lang="en-US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375861-3B7F-1840-BBD7-BC50AD01AC8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7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3EC0C3-6C03-7C4C-A38C-AD13D34C384B}" type="datetimeFigureOut">
              <a:rPr lang="en-US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231B08-E1E7-1649-A33E-913A42765C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3EC0C3-6C03-7C4C-A38C-AD13D34C384B}" type="datetimeFigureOut">
              <a:rPr lang="en-US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231B08-E1E7-1649-A33E-913A42765C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7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3EC0C3-6C03-7C4C-A38C-AD13D34C384B}" type="datetimeFigureOut">
              <a:rPr lang="en-US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231B08-E1E7-1649-A33E-913A42765C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18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3EC0C3-6C03-7C4C-A38C-AD13D34C384B}" type="datetimeFigureOut">
              <a:rPr lang="en-US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231B08-E1E7-1649-A33E-913A42765C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1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3EC0C3-6C03-7C4C-A38C-AD13D34C384B}" type="datetimeFigureOut">
              <a:rPr lang="en-US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231B08-E1E7-1649-A33E-913A42765C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4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3EC0C3-6C03-7C4C-A38C-AD13D34C384B}" type="datetimeFigureOut">
              <a:rPr lang="en-US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231B08-E1E7-1649-A33E-913A42765C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1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93C9EC-1F12-E73A-7120-86BAB9CDF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8065D-BE23-6443-F911-A39D893A4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6DA96-D123-8822-2CD5-9A4B90FFAC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EC0C3-6C03-7C4C-A38C-AD13D34C384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4BDE8-89E4-BC96-17CC-F62AEFD6A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4F1DC-ABCE-07D9-BDA0-8F5FCA7CE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31B08-E1E7-1649-A33E-913A42765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0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EA123D-F847-9B99-B361-55D5A77B2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10738-6ED2-4532-A99E-950343580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C8CB5-7230-DB56-B26A-61C5170C5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8F3897-8443-264D-8B64-3C15F8194B3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954C8-2EDE-7675-DD4E-42F68491F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FC9F2-8865-6E90-9445-EACB6293B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C7855E-347D-E542-8594-A2272EE6F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2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FE01F67F-A719-D64A-ADE9-7931AD83102C}" type="datetimeFigureOut">
              <a:rPr lang="en-US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C1375861-3B7F-1840-BBD7-BC50AD01AC8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7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 b="19316"/>
          <a:stretch/>
        </p:blipFill>
        <p:spPr bwMode="auto">
          <a:xfrm>
            <a:off x="-2" y="675411"/>
            <a:ext cx="12191999" cy="491850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-2" y="676467"/>
            <a:ext cx="12192001" cy="1266611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anchor="ctr" anchorCtr="0">
            <a:normAutofit/>
          </a:bodyPr>
          <a:lstStyle/>
          <a:p>
            <a:pPr>
              <a:defRPr/>
            </a:pPr>
            <a:r>
              <a:rPr lang="en-US" sz="3600" b="1" dirty="0">
                <a:latin typeface="Montserrat SemiBold"/>
                <a:cs typeface="Futura Medium"/>
              </a:rPr>
              <a:t>Integrating Generative AI with Traditional Urban Economics for Long-Range LUTI Modeling</a:t>
            </a:r>
            <a:endParaRPr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795176" y="66190"/>
            <a:ext cx="2601644" cy="5253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2699FBB-1256-AEF6-225F-A6D6AA9B3B24}"/>
              </a:ext>
            </a:extLst>
          </p:cNvPr>
          <p:cNvSpPr txBox="1">
            <a:spLocks/>
          </p:cNvSpPr>
          <p:nvPr/>
        </p:nvSpPr>
        <p:spPr bwMode="auto">
          <a:xfrm>
            <a:off x="-4" y="5604656"/>
            <a:ext cx="12192001" cy="1266611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500" b="1" kern="0" dirty="0">
                <a:latin typeface="Montserrat SemiBold"/>
                <a:cs typeface="Futura Medium"/>
              </a:rPr>
              <a:t>2025 Fall NCMUG Meeting</a:t>
            </a:r>
            <a:br>
              <a:rPr lang="en-US" sz="2500" b="1" kern="0" dirty="0">
                <a:latin typeface="Montserrat SemiBold"/>
                <a:cs typeface="Futura Medium"/>
              </a:rPr>
            </a:br>
            <a:r>
              <a:rPr lang="en-US" sz="2000" b="1" kern="0" dirty="0">
                <a:latin typeface="Montserrat SemiBold"/>
                <a:cs typeface="Futura Medium"/>
              </a:rPr>
              <a:t>November 20, 2025</a:t>
            </a:r>
          </a:p>
          <a:p>
            <a:pPr>
              <a:defRPr/>
            </a:pPr>
            <a:r>
              <a:rPr lang="en-US" sz="2000" b="1" kern="0" dirty="0">
                <a:latin typeface="Montserrat SemiBold"/>
                <a:cs typeface="Futura Medium"/>
              </a:rPr>
              <a:t>Colby Brown, CEO, Manhan</a:t>
            </a:r>
            <a:endParaRPr lang="en-US" sz="4000" kern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618E9-4B2C-EDCA-54E8-2E91F0585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net Capitals Light" pitchFamily="2" charset="0"/>
              </a:rPr>
              <a:t>Future Land Use Prediction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4D97B-F297-F221-0947-69C43C0D50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Land Use Change Language Model (LUC-LM) results:</a:t>
            </a:r>
          </a:p>
          <a:p>
            <a:pPr lvl="1"/>
            <a:r>
              <a:rPr lang="en-US" dirty="0"/>
              <a:t>Over 92% accuracy for non-residential land uses</a:t>
            </a:r>
          </a:p>
          <a:p>
            <a:pPr lvl="1"/>
            <a:r>
              <a:rPr lang="en-US" dirty="0"/>
              <a:t>Over 80% accuracy for residential</a:t>
            </a:r>
          </a:p>
          <a:p>
            <a:pPr lvl="1"/>
            <a:r>
              <a:rPr lang="en-US" dirty="0"/>
              <a:t>Outperformed previous attempt using a conventional neural net</a:t>
            </a:r>
          </a:p>
          <a:p>
            <a:r>
              <a:rPr lang="en-US" dirty="0"/>
              <a:t>However, model is slow, even on GPU and with optimizations</a:t>
            </a:r>
          </a:p>
          <a:p>
            <a:r>
              <a:rPr lang="en-US" dirty="0"/>
              <a:t>Solution: screening model to determine likelihood of change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345FDA4-4D84-B7CF-5649-F350A20036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37895" y="1825625"/>
            <a:ext cx="345020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46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D9AD111D-FC4C-6968-D017-B2F497ECB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221" y="578859"/>
            <a:ext cx="7772400" cy="5700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61B147-0135-EE51-C20F-470D58E3FF9D}"/>
              </a:ext>
            </a:extLst>
          </p:cNvPr>
          <p:cNvSpPr txBox="1"/>
          <p:nvPr/>
        </p:nvSpPr>
        <p:spPr>
          <a:xfrm>
            <a:off x="375228" y="453669"/>
            <a:ext cx="2836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2020-2025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6D9E9A-4FA1-058E-348A-54FDDCC28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94" y="1402340"/>
            <a:ext cx="17907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6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A6330-77CE-DFD4-0851-BC0A6F237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E63D5-A97A-79B1-3C44-923E9AD2F4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20221" y="578859"/>
            <a:ext cx="7772399" cy="5700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B6D44F-A199-9A61-EF0E-C163A65BF1FA}"/>
              </a:ext>
            </a:extLst>
          </p:cNvPr>
          <p:cNvSpPr txBox="1"/>
          <p:nvPr/>
        </p:nvSpPr>
        <p:spPr>
          <a:xfrm>
            <a:off x="375228" y="453669"/>
            <a:ext cx="2836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2025-2030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1EF542-0E0A-34BD-3472-C43436102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94" y="1402340"/>
            <a:ext cx="17907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7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1E13B-E33A-4B3B-B136-1D364EB3B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2F8CEB-16BC-6CB6-A025-D03DBC4B40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20221" y="578859"/>
            <a:ext cx="7772399" cy="5700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6727A4-8F27-F276-5AA2-D20E5C2332AB}"/>
              </a:ext>
            </a:extLst>
          </p:cNvPr>
          <p:cNvSpPr txBox="1"/>
          <p:nvPr/>
        </p:nvSpPr>
        <p:spPr>
          <a:xfrm>
            <a:off x="375228" y="453669"/>
            <a:ext cx="2836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2030-2035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5E18EE-F0D6-E884-C521-BEC58E53E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94" y="1402340"/>
            <a:ext cx="17907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9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36F2E-7BF2-330E-E58E-27AFDB241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83E0EC-4A04-9840-05B1-D360EF9139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20221" y="578859"/>
            <a:ext cx="7772399" cy="5700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54C17-8355-0D2D-8C34-9B2948A7661B}"/>
              </a:ext>
            </a:extLst>
          </p:cNvPr>
          <p:cNvSpPr txBox="1"/>
          <p:nvPr/>
        </p:nvSpPr>
        <p:spPr>
          <a:xfrm>
            <a:off x="375228" y="453669"/>
            <a:ext cx="2826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2035-2040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14501D-57A2-1145-13E2-FD0753CC8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94" y="1402340"/>
            <a:ext cx="17907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2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C2DC1-6E6C-9B14-0CD0-4F6E5FDD1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A73E42-33DA-7B75-6A25-E36192C641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20221" y="578859"/>
            <a:ext cx="7772398" cy="5700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DCC9AD-4757-F645-57F4-1A6D253C3C34}"/>
              </a:ext>
            </a:extLst>
          </p:cNvPr>
          <p:cNvSpPr txBox="1"/>
          <p:nvPr/>
        </p:nvSpPr>
        <p:spPr>
          <a:xfrm>
            <a:off x="375228" y="453669"/>
            <a:ext cx="28174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2040-2045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CFF123-A727-9598-4F1C-7C0722C5F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94" y="1402340"/>
            <a:ext cx="17907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2077A-52B0-B465-E720-17283765E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3CA5BB-7C7B-1D02-2633-DD1BFF9014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20221" y="578859"/>
            <a:ext cx="7772398" cy="57002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1DEC4A-B0E9-0C32-D7FD-A204F87BF523}"/>
              </a:ext>
            </a:extLst>
          </p:cNvPr>
          <p:cNvSpPr txBox="1"/>
          <p:nvPr/>
        </p:nvSpPr>
        <p:spPr>
          <a:xfrm>
            <a:off x="375228" y="453669"/>
            <a:ext cx="2826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2045-2050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420DFC-D4CA-437F-AA9C-6B0C6AB12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94" y="1402340"/>
            <a:ext cx="17907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1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252024-C74B-EBC9-4FCE-94B9770CAE4A}"/>
              </a:ext>
            </a:extLst>
          </p:cNvPr>
          <p:cNvSpPr/>
          <p:nvPr/>
        </p:nvSpPr>
        <p:spPr>
          <a:xfrm>
            <a:off x="654086" y="5366002"/>
            <a:ext cx="10872951" cy="13316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TAZ	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DDFA1F-8971-C47E-408B-A694EB6532B8}"/>
              </a:ext>
            </a:extLst>
          </p:cNvPr>
          <p:cNvSpPr/>
          <p:nvPr/>
        </p:nvSpPr>
        <p:spPr>
          <a:xfrm>
            <a:off x="654086" y="2372866"/>
            <a:ext cx="10872951" cy="27711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Block		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459091-1DBA-1E25-1D31-8ED71060EC9F}"/>
              </a:ext>
            </a:extLst>
          </p:cNvPr>
          <p:cNvSpPr/>
          <p:nvPr/>
        </p:nvSpPr>
        <p:spPr>
          <a:xfrm>
            <a:off x="654086" y="651641"/>
            <a:ext cx="10872951" cy="153018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Parcel		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F1A98068-CE9A-4A16-057A-698662E25530}"/>
              </a:ext>
            </a:extLst>
          </p:cNvPr>
          <p:cNvSpPr/>
          <p:nvPr/>
        </p:nvSpPr>
        <p:spPr>
          <a:xfrm>
            <a:off x="3550106" y="1184148"/>
            <a:ext cx="2139696" cy="603504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LUC-LM</a:t>
            </a:r>
          </a:p>
        </p:txBody>
      </p:sp>
      <p:sp>
        <p:nvSpPr>
          <p:cNvPr id="5" name="Flowchart: Data 4">
            <a:extLst>
              <a:ext uri="{FF2B5EF4-FFF2-40B4-BE49-F238E27FC236}">
                <a16:creationId xmlns:a16="http://schemas.microsoft.com/office/drawing/2014/main" id="{0445B31A-02D6-DC59-14FC-D7FFCE075143}"/>
              </a:ext>
            </a:extLst>
          </p:cNvPr>
          <p:cNvSpPr/>
          <p:nvPr/>
        </p:nvSpPr>
        <p:spPr>
          <a:xfrm>
            <a:off x="1191610" y="1181862"/>
            <a:ext cx="1927860" cy="603504"/>
          </a:xfrm>
          <a:prstGeom prst="flowChartInputOutpu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ELUSE</a:t>
            </a:r>
          </a:p>
        </p:txBody>
      </p:sp>
      <p:sp>
        <p:nvSpPr>
          <p:cNvPr id="7" name="Flowchart: Data 6">
            <a:extLst>
              <a:ext uri="{FF2B5EF4-FFF2-40B4-BE49-F238E27FC236}">
                <a16:creationId xmlns:a16="http://schemas.microsoft.com/office/drawing/2014/main" id="{54A23996-20FD-A637-E3FC-68CACE18E9F1}"/>
              </a:ext>
            </a:extLst>
          </p:cNvPr>
          <p:cNvSpPr/>
          <p:nvPr/>
        </p:nvSpPr>
        <p:spPr>
          <a:xfrm>
            <a:off x="6311594" y="1187303"/>
            <a:ext cx="1824008" cy="603504"/>
          </a:xfrm>
          <a:prstGeom prst="flowChartInputOutpu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ELUSE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FF66A0E6-0BC8-A034-D2A4-180105018126}"/>
              </a:ext>
            </a:extLst>
          </p:cNvPr>
          <p:cNvSpPr/>
          <p:nvPr/>
        </p:nvSpPr>
        <p:spPr>
          <a:xfrm>
            <a:off x="3550106" y="4026407"/>
            <a:ext cx="2139696" cy="603504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ALLOCATION</a:t>
            </a:r>
          </a:p>
        </p:txBody>
      </p:sp>
      <p:sp>
        <p:nvSpPr>
          <p:cNvPr id="9" name="Flowchart: Data 8">
            <a:extLst>
              <a:ext uri="{FF2B5EF4-FFF2-40B4-BE49-F238E27FC236}">
                <a16:creationId xmlns:a16="http://schemas.microsoft.com/office/drawing/2014/main" id="{1FE653FD-0DEF-87E4-A301-44E5876D7628}"/>
              </a:ext>
            </a:extLst>
          </p:cNvPr>
          <p:cNvSpPr/>
          <p:nvPr/>
        </p:nvSpPr>
        <p:spPr>
          <a:xfrm>
            <a:off x="1133803" y="2687574"/>
            <a:ext cx="1927860" cy="601980"/>
          </a:xfrm>
          <a:prstGeom prst="flowChartInputOutpu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ACCESS</a:t>
            </a:r>
          </a:p>
        </p:txBody>
      </p:sp>
      <p:sp>
        <p:nvSpPr>
          <p:cNvPr id="10" name="Flowchart: Data 9">
            <a:extLst>
              <a:ext uri="{FF2B5EF4-FFF2-40B4-BE49-F238E27FC236}">
                <a16:creationId xmlns:a16="http://schemas.microsoft.com/office/drawing/2014/main" id="{B585C1E9-1E3D-E01E-F55F-9A4351D29133}"/>
              </a:ext>
            </a:extLst>
          </p:cNvPr>
          <p:cNvSpPr/>
          <p:nvPr/>
        </p:nvSpPr>
        <p:spPr>
          <a:xfrm>
            <a:off x="1133803" y="4040124"/>
            <a:ext cx="1927860" cy="588263"/>
          </a:xfrm>
          <a:prstGeom prst="flowChartInputOutpu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MPI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46005D53-642D-461A-D098-5CFE985932A5}"/>
              </a:ext>
            </a:extLst>
          </p:cNvPr>
          <p:cNvSpPr/>
          <p:nvPr/>
        </p:nvSpPr>
        <p:spPr>
          <a:xfrm>
            <a:off x="5969326" y="2672332"/>
            <a:ext cx="2139696" cy="603504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BUILD-OUT</a:t>
            </a:r>
          </a:p>
        </p:txBody>
      </p:sp>
      <p:sp>
        <p:nvSpPr>
          <p:cNvPr id="25" name="Flowchart: Data 24">
            <a:extLst>
              <a:ext uri="{FF2B5EF4-FFF2-40B4-BE49-F238E27FC236}">
                <a16:creationId xmlns:a16="http://schemas.microsoft.com/office/drawing/2014/main" id="{5A5406F7-5DC7-F5F0-4B4B-60B0A73F50CF}"/>
              </a:ext>
            </a:extLst>
          </p:cNvPr>
          <p:cNvSpPr/>
          <p:nvPr/>
        </p:nvSpPr>
        <p:spPr>
          <a:xfrm>
            <a:off x="3550000" y="2679953"/>
            <a:ext cx="2139696" cy="588263"/>
          </a:xfrm>
          <a:prstGeom prst="flowChartInputOutpu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CAPACITY</a:t>
            </a: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43B02348-0868-54FF-DDB4-E039FF5C4FB1}"/>
              </a:ext>
            </a:extLst>
          </p:cNvPr>
          <p:cNvSpPr/>
          <p:nvPr/>
        </p:nvSpPr>
        <p:spPr>
          <a:xfrm>
            <a:off x="5903663" y="5882421"/>
            <a:ext cx="2139696" cy="603504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BID-AUCTION</a:t>
            </a:r>
          </a:p>
        </p:txBody>
      </p:sp>
      <p:sp>
        <p:nvSpPr>
          <p:cNvPr id="30" name="Flowchart: Data 29">
            <a:extLst>
              <a:ext uri="{FF2B5EF4-FFF2-40B4-BE49-F238E27FC236}">
                <a16:creationId xmlns:a16="http://schemas.microsoft.com/office/drawing/2014/main" id="{03E94129-20B1-DEBF-2E3D-FFC1116A71C2}"/>
              </a:ext>
            </a:extLst>
          </p:cNvPr>
          <p:cNvSpPr/>
          <p:nvPr/>
        </p:nvSpPr>
        <p:spPr>
          <a:xfrm>
            <a:off x="8646972" y="5881659"/>
            <a:ext cx="1927860" cy="603504"/>
          </a:xfrm>
          <a:prstGeom prst="flowChartInputOutpu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 DATA</a:t>
            </a:r>
          </a:p>
        </p:txBody>
      </p:sp>
      <p:sp>
        <p:nvSpPr>
          <p:cNvPr id="35" name="Flowchart: Data 34">
            <a:extLst>
              <a:ext uri="{FF2B5EF4-FFF2-40B4-BE49-F238E27FC236}">
                <a16:creationId xmlns:a16="http://schemas.microsoft.com/office/drawing/2014/main" id="{FA883041-C438-CB93-2A56-1762840182BA}"/>
              </a:ext>
            </a:extLst>
          </p:cNvPr>
          <p:cNvSpPr/>
          <p:nvPr/>
        </p:nvSpPr>
        <p:spPr>
          <a:xfrm>
            <a:off x="3702249" y="5881659"/>
            <a:ext cx="1824008" cy="601980"/>
          </a:xfrm>
          <a:prstGeom prst="flowChartInputOutpu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MPI</a:t>
            </a:r>
          </a:p>
        </p:txBody>
      </p: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A67CAAEC-2A0A-EF3E-6429-1D8B78F56BF3}"/>
              </a:ext>
            </a:extLst>
          </p:cNvPr>
          <p:cNvCxnSpPr>
            <a:cxnSpLocks/>
            <a:stCxn id="35" idx="1"/>
            <a:endCxn id="8" idx="2"/>
          </p:cNvCxnSpPr>
          <p:nvPr/>
        </p:nvCxnSpPr>
        <p:spPr>
          <a:xfrm rot="5400000" flipH="1" flipV="1">
            <a:off x="3991229" y="5252935"/>
            <a:ext cx="1251748" cy="570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106AABC2-3335-6AE3-C444-63AE234BD569}"/>
              </a:ext>
            </a:extLst>
          </p:cNvPr>
          <p:cNvCxnSpPr>
            <a:cxnSpLocks/>
            <a:stCxn id="25" idx="4"/>
            <a:endCxn id="8" idx="0"/>
          </p:cNvCxnSpPr>
          <p:nvPr/>
        </p:nvCxnSpPr>
        <p:spPr>
          <a:xfrm rot="16200000" flipH="1">
            <a:off x="4240806" y="3647258"/>
            <a:ext cx="758191" cy="10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2F009482-093C-64D3-9355-6942AF42718A}"/>
              </a:ext>
            </a:extLst>
          </p:cNvPr>
          <p:cNvCxnSpPr>
            <a:cxnSpLocks/>
            <a:stCxn id="9" idx="5"/>
            <a:endCxn id="8" idx="1"/>
          </p:cNvCxnSpPr>
          <p:nvPr/>
        </p:nvCxnSpPr>
        <p:spPr>
          <a:xfrm>
            <a:off x="2868877" y="2988564"/>
            <a:ext cx="681229" cy="133959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116D26B6-EF86-1A64-5FC6-482CC1857F00}"/>
              </a:ext>
            </a:extLst>
          </p:cNvPr>
          <p:cNvCxnSpPr>
            <a:cxnSpLocks/>
            <a:stCxn id="10" idx="5"/>
            <a:endCxn id="8" idx="1"/>
          </p:cNvCxnSpPr>
          <p:nvPr/>
        </p:nvCxnSpPr>
        <p:spPr>
          <a:xfrm flipV="1">
            <a:off x="2868877" y="4328159"/>
            <a:ext cx="681229" cy="609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0D5AE216-4ACC-2221-3CAD-95F7D5C9ED48}"/>
              </a:ext>
            </a:extLst>
          </p:cNvPr>
          <p:cNvCxnSpPr>
            <a:cxnSpLocks/>
            <a:stCxn id="29" idx="1"/>
            <a:endCxn id="35" idx="5"/>
          </p:cNvCxnSpPr>
          <p:nvPr/>
        </p:nvCxnSpPr>
        <p:spPr>
          <a:xfrm rot="10800000">
            <a:off x="5343857" y="6182649"/>
            <a:ext cx="559807" cy="152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99F336B1-18DB-A173-021F-9B437378D944}"/>
              </a:ext>
            </a:extLst>
          </p:cNvPr>
          <p:cNvCxnSpPr>
            <a:cxnSpLocks/>
            <a:stCxn id="12" idx="1"/>
            <a:endCxn id="25" idx="5"/>
          </p:cNvCxnSpPr>
          <p:nvPr/>
        </p:nvCxnSpPr>
        <p:spPr>
          <a:xfrm rot="10800000" flipV="1">
            <a:off x="5475726" y="2974083"/>
            <a:ext cx="493600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Flowchart: Data 70">
            <a:extLst>
              <a:ext uri="{FF2B5EF4-FFF2-40B4-BE49-F238E27FC236}">
                <a16:creationId xmlns:a16="http://schemas.microsoft.com/office/drawing/2014/main" id="{AAA5EC92-9C7E-7DCC-F64A-D44C20470957}"/>
              </a:ext>
            </a:extLst>
          </p:cNvPr>
          <p:cNvSpPr/>
          <p:nvPr/>
        </p:nvSpPr>
        <p:spPr>
          <a:xfrm>
            <a:off x="6066450" y="4026407"/>
            <a:ext cx="1824008" cy="601980"/>
          </a:xfrm>
          <a:prstGeom prst="flowChartInputOutpu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UNITS</a:t>
            </a:r>
          </a:p>
        </p:txBody>
      </p: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AB52964A-41BE-3D3E-B20A-0DAC9043D67A}"/>
              </a:ext>
            </a:extLst>
          </p:cNvPr>
          <p:cNvCxnSpPr>
            <a:cxnSpLocks/>
            <a:stCxn id="71" idx="4"/>
            <a:endCxn id="29" idx="0"/>
          </p:cNvCxnSpPr>
          <p:nvPr/>
        </p:nvCxnSpPr>
        <p:spPr>
          <a:xfrm rot="5400000">
            <a:off x="6348966" y="5252933"/>
            <a:ext cx="1254034" cy="494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D11EA966-8944-D353-6D59-B31FBD93C58A}"/>
              </a:ext>
            </a:extLst>
          </p:cNvPr>
          <p:cNvCxnSpPr>
            <a:cxnSpLocks/>
            <a:stCxn id="8" idx="3"/>
            <a:endCxn id="71" idx="2"/>
          </p:cNvCxnSpPr>
          <p:nvPr/>
        </p:nvCxnSpPr>
        <p:spPr>
          <a:xfrm flipV="1">
            <a:off x="5689802" y="4327397"/>
            <a:ext cx="559049" cy="76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ctor: Elbow 92">
            <a:extLst>
              <a:ext uri="{FF2B5EF4-FFF2-40B4-BE49-F238E27FC236}">
                <a16:creationId xmlns:a16="http://schemas.microsoft.com/office/drawing/2014/main" id="{1C25A89A-B633-DD23-8EFC-F097D33E4B20}"/>
              </a:ext>
            </a:extLst>
          </p:cNvPr>
          <p:cNvCxnSpPr>
            <a:cxnSpLocks/>
            <a:stCxn id="29" idx="3"/>
            <a:endCxn id="30" idx="2"/>
          </p:cNvCxnSpPr>
          <p:nvPr/>
        </p:nvCxnSpPr>
        <p:spPr>
          <a:xfrm flipV="1">
            <a:off x="8043359" y="6183411"/>
            <a:ext cx="796399" cy="76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A308E776-DA11-2FCC-52A5-9FBCA0BA6121}"/>
              </a:ext>
            </a:extLst>
          </p:cNvPr>
          <p:cNvCxnSpPr>
            <a:cxnSpLocks/>
            <a:stCxn id="7" idx="3"/>
            <a:endCxn id="12" idx="0"/>
          </p:cNvCxnSpPr>
          <p:nvPr/>
        </p:nvCxnSpPr>
        <p:spPr>
          <a:xfrm rot="5400000">
            <a:off x="6599424" y="2230558"/>
            <a:ext cx="881525" cy="202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Elbow 99">
            <a:extLst>
              <a:ext uri="{FF2B5EF4-FFF2-40B4-BE49-F238E27FC236}">
                <a16:creationId xmlns:a16="http://schemas.microsoft.com/office/drawing/2014/main" id="{D45C078A-65C5-7BC7-820E-C3FC3D802EE7}"/>
              </a:ext>
            </a:extLst>
          </p:cNvPr>
          <p:cNvCxnSpPr>
            <a:cxnSpLocks/>
            <a:stCxn id="4" idx="3"/>
            <a:endCxn id="7" idx="2"/>
          </p:cNvCxnSpPr>
          <p:nvPr/>
        </p:nvCxnSpPr>
        <p:spPr>
          <a:xfrm>
            <a:off x="5689802" y="1485900"/>
            <a:ext cx="804193" cy="315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33638C25-D434-3862-98D7-693369172A13}"/>
              </a:ext>
            </a:extLst>
          </p:cNvPr>
          <p:cNvCxnSpPr>
            <a:cxnSpLocks/>
            <a:stCxn id="5" idx="5"/>
            <a:endCxn id="4" idx="1"/>
          </p:cNvCxnSpPr>
          <p:nvPr/>
        </p:nvCxnSpPr>
        <p:spPr>
          <a:xfrm>
            <a:off x="2926684" y="1483614"/>
            <a:ext cx="623422" cy="228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Arrow: Curved Left 107">
            <a:extLst>
              <a:ext uri="{FF2B5EF4-FFF2-40B4-BE49-F238E27FC236}">
                <a16:creationId xmlns:a16="http://schemas.microsoft.com/office/drawing/2014/main" id="{134EDB03-ECF4-854A-0C49-CD9F0D7D0276}"/>
              </a:ext>
            </a:extLst>
          </p:cNvPr>
          <p:cNvSpPr/>
          <p:nvPr/>
        </p:nvSpPr>
        <p:spPr>
          <a:xfrm>
            <a:off x="6245778" y="4850401"/>
            <a:ext cx="385618" cy="810006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9" name="Arrow: Curved Left 108">
            <a:extLst>
              <a:ext uri="{FF2B5EF4-FFF2-40B4-BE49-F238E27FC236}">
                <a16:creationId xmlns:a16="http://schemas.microsoft.com/office/drawing/2014/main" id="{6A412FA4-B401-441E-BC62-CEC60C9B91FC}"/>
              </a:ext>
            </a:extLst>
          </p:cNvPr>
          <p:cNvSpPr/>
          <p:nvPr/>
        </p:nvSpPr>
        <p:spPr>
          <a:xfrm flipH="1" flipV="1">
            <a:off x="5045712" y="4820954"/>
            <a:ext cx="385618" cy="810006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623E9F-8755-4D17-0F27-1E714B7C26DC}"/>
              </a:ext>
            </a:extLst>
          </p:cNvPr>
          <p:cNvSpPr txBox="1"/>
          <p:nvPr/>
        </p:nvSpPr>
        <p:spPr>
          <a:xfrm>
            <a:off x="895378" y="155698"/>
            <a:ext cx="240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Prior Time-Step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3819EE-BA5E-03A3-1A4D-F80FA9275EFE}"/>
              </a:ext>
            </a:extLst>
          </p:cNvPr>
          <p:cNvSpPr txBox="1"/>
          <p:nvPr/>
        </p:nvSpPr>
        <p:spPr>
          <a:xfrm>
            <a:off x="3473802" y="143528"/>
            <a:ext cx="2837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Current Time-Step</a:t>
            </a:r>
          </a:p>
        </p:txBody>
      </p:sp>
    </p:spTree>
    <p:extLst>
      <p:ext uri="{BB962C8B-B14F-4D97-AF65-F5344CB8AC3E}">
        <p14:creationId xmlns:p14="http://schemas.microsoft.com/office/powerpoint/2010/main" val="1203422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AD6CC-B87F-1F21-9DDC-D2CDBD36A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789612" cy="16002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Garnet Capitals Light" pitchFamily="2" charset="0"/>
              </a:rPr>
              <a:t>Allocation</a:t>
            </a:r>
            <a:br>
              <a:rPr lang="en-US" sz="4000" b="1" dirty="0">
                <a:latin typeface="Garnet Capitals Light" pitchFamily="2" charset="0"/>
              </a:rPr>
            </a:br>
            <a:r>
              <a:rPr lang="en-US" sz="4000" b="1" dirty="0">
                <a:latin typeface="Garnet Capitals Light" pitchFamily="2" charset="0"/>
              </a:rPr>
              <a:t>Model (OLAF)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866BF-E2DD-8AB7-475B-E4F9A464E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923869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Constrained location choice with Monte Carlo simulation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Incorporate known projects and estimated build-out 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Allow allocation of declines as well as growth (job loss, housing churn)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Suitability functions estimated from observed dynamics; use MPI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E7E8B8-0B1F-3541-EB5E-FE383FE42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91670" y="5267321"/>
            <a:ext cx="770001" cy="77000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B57BF8FC-8FE3-7C59-BEB8-5D76DFE43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71027" y="5044403"/>
            <a:ext cx="770001" cy="770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09B06-3A83-EE48-7309-810F4C147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950384" y="4659403"/>
            <a:ext cx="770001" cy="770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12812D-E71C-293C-8E49-93E7EA03C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921119" y="5044403"/>
            <a:ext cx="770001" cy="770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32B2E2-3AE5-5218-D6D5-8C1189DCE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941762" y="4659403"/>
            <a:ext cx="770001" cy="77000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53CFE7-CC8A-6FD2-453F-A245CDCF4C97}"/>
              </a:ext>
            </a:extLst>
          </p:cNvPr>
          <p:cNvCxnSpPr>
            <a:cxnSpLocks/>
          </p:cNvCxnSpPr>
          <p:nvPr/>
        </p:nvCxnSpPr>
        <p:spPr bwMode="auto">
          <a:xfrm>
            <a:off x="9319475" y="3683151"/>
            <a:ext cx="0" cy="1439493"/>
          </a:xfrm>
          <a:prstGeom prst="straightConnector1">
            <a:avLst/>
          </a:prstGeom>
          <a:ln w="9207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8A25DC-70C4-E8AC-47EC-B2FEEE66E9A9}"/>
              </a:ext>
            </a:extLst>
          </p:cNvPr>
          <p:cNvCxnSpPr>
            <a:cxnSpLocks/>
          </p:cNvCxnSpPr>
          <p:nvPr/>
        </p:nvCxnSpPr>
        <p:spPr bwMode="auto">
          <a:xfrm>
            <a:off x="9319475" y="3683151"/>
            <a:ext cx="986645" cy="1296969"/>
          </a:xfrm>
          <a:prstGeom prst="straightConnector1">
            <a:avLst/>
          </a:prstGeom>
          <a:ln w="9207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A3EF99-90BF-EDD9-6DFF-4341C66F94AF}"/>
              </a:ext>
            </a:extLst>
          </p:cNvPr>
          <p:cNvCxnSpPr>
            <a:cxnSpLocks/>
          </p:cNvCxnSpPr>
          <p:nvPr/>
        </p:nvCxnSpPr>
        <p:spPr bwMode="auto">
          <a:xfrm>
            <a:off x="9319474" y="3683151"/>
            <a:ext cx="1599091" cy="831206"/>
          </a:xfrm>
          <a:prstGeom prst="straightConnector1">
            <a:avLst/>
          </a:prstGeom>
          <a:ln w="9207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282764-4452-F60D-7E57-67F1292C7A5A}"/>
              </a:ext>
            </a:extLst>
          </p:cNvPr>
          <p:cNvCxnSpPr>
            <a:cxnSpLocks/>
          </p:cNvCxnSpPr>
          <p:nvPr/>
        </p:nvCxnSpPr>
        <p:spPr bwMode="auto">
          <a:xfrm flipH="1">
            <a:off x="7720385" y="3683151"/>
            <a:ext cx="1599090" cy="863347"/>
          </a:xfrm>
          <a:prstGeom prst="straightConnector1">
            <a:avLst/>
          </a:prstGeom>
          <a:ln w="92075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B3F3E2-26CF-7827-A3A7-3C65D8C92E60}"/>
              </a:ext>
            </a:extLst>
          </p:cNvPr>
          <p:cNvCxnSpPr>
            <a:cxnSpLocks/>
          </p:cNvCxnSpPr>
          <p:nvPr/>
        </p:nvCxnSpPr>
        <p:spPr bwMode="auto">
          <a:xfrm flipH="1">
            <a:off x="8455683" y="3672108"/>
            <a:ext cx="886989" cy="1308012"/>
          </a:xfrm>
          <a:prstGeom prst="straightConnector1">
            <a:avLst/>
          </a:prstGeom>
          <a:ln w="92075">
            <a:gradFill>
              <a:gsLst>
                <a:gs pos="9000">
                  <a:schemeClr val="tx1">
                    <a:lumMod val="75000"/>
                    <a:lumOff val="25000"/>
                  </a:schemeClr>
                </a:gs>
                <a:gs pos="100000">
                  <a:srgbClr val="0070C0"/>
                </a:gs>
              </a:gsLst>
              <a:lin ang="5400000" scaled="1"/>
            </a:gradFill>
            <a:prstDash val="solid"/>
            <a:tailEnd type="triangle"/>
          </a:ln>
          <a:effectLst>
            <a:glow rad="254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n 14">
            <a:extLst>
              <a:ext uri="{FF2B5EF4-FFF2-40B4-BE49-F238E27FC236}">
                <a16:creationId xmlns:a16="http://schemas.microsoft.com/office/drawing/2014/main" id="{ED5860AC-6FFE-F404-C40C-CD348F156B9D}"/>
              </a:ext>
            </a:extLst>
          </p:cNvPr>
          <p:cNvSpPr/>
          <p:nvPr/>
        </p:nvSpPr>
        <p:spPr bwMode="auto">
          <a:xfrm>
            <a:off x="8899177" y="3496464"/>
            <a:ext cx="863420" cy="362331"/>
          </a:xfrm>
          <a:prstGeom prst="can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31F24B-69C0-C11A-BC47-67FDB636F3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945887" y="2881009"/>
            <a:ext cx="770001" cy="770001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C6DD03A6-9ABF-FDA4-AD11-1C970C746EFF}"/>
              </a:ext>
            </a:extLst>
          </p:cNvPr>
          <p:cNvSpPr/>
          <p:nvPr/>
        </p:nvSpPr>
        <p:spPr>
          <a:xfrm>
            <a:off x="9218429" y="404036"/>
            <a:ext cx="2833148" cy="1911099"/>
          </a:xfrm>
          <a:prstGeom prst="cloudCallout">
            <a:avLst>
              <a:gd name="adj1" fmla="val -33542"/>
              <a:gd name="adj2" fmla="val 7641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Land Suitability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(accessibility, infrastructure, buffers) 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EFA2293A-200A-D8EE-80C7-BC6B0DC922A4}"/>
              </a:ext>
            </a:extLst>
          </p:cNvPr>
          <p:cNvSpPr/>
          <p:nvPr/>
        </p:nvSpPr>
        <p:spPr>
          <a:xfrm flipH="1">
            <a:off x="6400800" y="689852"/>
            <a:ext cx="2394064" cy="1625283"/>
          </a:xfrm>
          <a:prstGeom prst="cloudCallout">
            <a:avLst>
              <a:gd name="adj1" fmla="val -53585"/>
              <a:gd name="adj2" fmla="val 8098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Constraints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(natural &amp;  human)</a:t>
            </a:r>
          </a:p>
        </p:txBody>
      </p:sp>
    </p:spTree>
    <p:extLst>
      <p:ext uri="{BB962C8B-B14F-4D97-AF65-F5344CB8AC3E}">
        <p14:creationId xmlns:p14="http://schemas.microsoft.com/office/powerpoint/2010/main" val="227857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>
                <a:latin typeface="Garnet Capitals Light" pitchFamily="2" charset="0"/>
              </a:rPr>
              <a:t>Residential Bid Model</a:t>
            </a:r>
            <a:endParaRPr dirty="0">
              <a:latin typeface="Garnet Capitals Ligh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5309450" cy="435133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/>
              <a:t>Choice of occupant</a:t>
            </a:r>
            <a:endParaRPr/>
          </a:p>
          <a:p>
            <a:pPr lvl="1">
              <a:defRPr/>
            </a:pPr>
            <a:r>
              <a:rPr lang="en-US"/>
              <a:t>Maximize bid / utility</a:t>
            </a:r>
            <a:endParaRPr/>
          </a:p>
          <a:p>
            <a:pPr>
              <a:defRPr/>
            </a:pPr>
            <a:r>
              <a:rPr lang="en-US"/>
              <a:t>Household/job characteristics</a:t>
            </a:r>
            <a:endParaRPr/>
          </a:p>
          <a:p>
            <a:pPr lvl="1">
              <a:defRPr/>
            </a:pPr>
            <a:r>
              <a:rPr lang="en-US"/>
              <a:t>Size (persons per HH/firm)</a:t>
            </a:r>
            <a:endParaRPr/>
          </a:p>
          <a:p>
            <a:pPr lvl="1">
              <a:defRPr/>
            </a:pPr>
            <a:r>
              <a:rPr lang="en-US"/>
              <a:t>Income (per HH/employee)</a:t>
            </a:r>
            <a:endParaRPr/>
          </a:p>
          <a:p>
            <a:pPr>
              <a:defRPr/>
            </a:pPr>
            <a:r>
              <a:rPr lang="en-US"/>
              <a:t>Area characteristics</a:t>
            </a:r>
            <a:endParaRPr/>
          </a:p>
          <a:p>
            <a:pPr lvl="1">
              <a:defRPr/>
            </a:pPr>
            <a:r>
              <a:rPr lang="en-US"/>
              <a:t>Transportation accessibility</a:t>
            </a:r>
            <a:endParaRPr/>
          </a:p>
          <a:p>
            <a:pPr lvl="1">
              <a:defRPr/>
            </a:pPr>
            <a:r>
              <a:rPr lang="en-US"/>
              <a:t>Household and job density</a:t>
            </a:r>
            <a:endParaRPr/>
          </a:p>
          <a:p>
            <a:pPr lvl="1">
              <a:defRPr/>
            </a:pPr>
            <a:r>
              <a:rPr lang="en-US"/>
              <a:t>Other area characteristics</a:t>
            </a:r>
            <a:endParaRPr/>
          </a:p>
          <a:p>
            <a:pPr>
              <a:defRPr/>
            </a:pPr>
            <a:r>
              <a:rPr lang="en-US"/>
              <a:t>Housing unit type</a:t>
            </a:r>
            <a:endParaRPr/>
          </a:p>
        </p:txBody>
      </p:sp>
      <p:grpSp>
        <p:nvGrpSpPr>
          <p:cNvPr id="17" name="Group 16"/>
          <p:cNvGrpSpPr/>
          <p:nvPr/>
        </p:nvGrpSpPr>
        <p:grpSpPr bwMode="auto">
          <a:xfrm>
            <a:off x="6096000" y="1607376"/>
            <a:ext cx="4857918" cy="4030703"/>
            <a:chOff x="5418776" y="812294"/>
            <a:chExt cx="6177436" cy="5125532"/>
          </a:xfrm>
        </p:grpSpPr>
        <p:pic>
          <p:nvPicPr>
            <p:cNvPr id="18" name="Picture 17" descr="Shape&#10;&#10;Description automatically generated with low confidence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7098665" y="5022331"/>
              <a:ext cx="915495" cy="91549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5418776" y="3860139"/>
              <a:ext cx="915495" cy="91549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10357380" y="4542391"/>
              <a:ext cx="1002210" cy="100221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10541482" y="812294"/>
              <a:ext cx="1002210" cy="100221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10594002" y="2494671"/>
              <a:ext cx="1002210" cy="100221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6245399" y="1492624"/>
              <a:ext cx="828623" cy="82862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7843669" y="2270719"/>
              <a:ext cx="1450114" cy="1450114"/>
            </a:xfrm>
            <a:prstGeom prst="rect">
              <a:avLst/>
            </a:prstGeom>
          </p:spPr>
        </p:pic>
        <p:cxnSp>
          <p:nvCxnSpPr>
            <p:cNvPr id="25" name="Curved Connector 24"/>
            <p:cNvCxnSpPr>
              <a:cxnSpLocks/>
              <a:stCxn id="23" idx="2"/>
              <a:endCxn id="24" idx="1"/>
            </p:cNvCxnSpPr>
            <p:nvPr/>
          </p:nvCxnSpPr>
          <p:spPr bwMode="auto">
            <a:xfrm rot="16199999" flipH="1">
              <a:off x="6914426" y="2066532"/>
              <a:ext cx="674529" cy="1183958"/>
            </a:xfrm>
            <a:prstGeom prst="curvedConnector2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cxnSpLocks/>
              <a:stCxn id="24" idx="0"/>
              <a:endCxn id="21" idx="1"/>
            </p:cNvCxnSpPr>
            <p:nvPr/>
          </p:nvCxnSpPr>
          <p:spPr bwMode="auto">
            <a:xfrm rot="5400000" flipH="1" flipV="1">
              <a:off x="9076444" y="805681"/>
              <a:ext cx="957320" cy="1972756"/>
            </a:xfrm>
            <a:prstGeom prst="bentConnector2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cxnSpLocks/>
              <a:stCxn id="24" idx="3"/>
              <a:endCxn id="22" idx="1"/>
            </p:cNvCxnSpPr>
            <p:nvPr/>
          </p:nvCxnSpPr>
          <p:spPr bwMode="auto">
            <a:xfrm>
              <a:off x="9293783" y="2995776"/>
              <a:ext cx="1300219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cxnSpLocks/>
            </p:cNvCxnSpPr>
            <p:nvPr/>
          </p:nvCxnSpPr>
          <p:spPr bwMode="auto">
            <a:xfrm flipV="1">
              <a:off x="6254292" y="3574473"/>
              <a:ext cx="1450114" cy="847898"/>
            </a:xfrm>
            <a:prstGeom prst="straightConnector1">
              <a:avLst/>
            </a:prstGeom>
            <a:ln w="57150">
              <a:solidFill>
                <a:srgbClr val="F44D3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6685864" y="3860139"/>
              <a:ext cx="476914" cy="476914"/>
            </a:xfrm>
            <a:prstGeom prst="rect">
              <a:avLst/>
            </a:prstGeom>
          </p:spPr>
        </p:pic>
        <p:cxnSp>
          <p:nvCxnSpPr>
            <p:cNvPr id="30" name="Straight Arrow Connector 29"/>
            <p:cNvCxnSpPr>
              <a:cxnSpLocks/>
            </p:cNvCxnSpPr>
            <p:nvPr/>
          </p:nvCxnSpPr>
          <p:spPr bwMode="auto">
            <a:xfrm flipV="1">
              <a:off x="8055999" y="3836735"/>
              <a:ext cx="418053" cy="1528640"/>
            </a:xfrm>
            <a:prstGeom prst="straightConnector1">
              <a:avLst/>
            </a:prstGeom>
            <a:ln w="57150">
              <a:solidFill>
                <a:srgbClr val="F44D3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/>
          </p:blipFill>
          <p:spPr bwMode="auto">
            <a:xfrm>
              <a:off x="7704405" y="4323697"/>
              <a:ext cx="620350" cy="620350"/>
            </a:xfrm>
            <a:prstGeom prst="rect">
              <a:avLst/>
            </a:prstGeom>
          </p:spPr>
        </p:pic>
        <p:cxnSp>
          <p:nvCxnSpPr>
            <p:cNvPr id="32" name="Straight Arrow Connector 31"/>
            <p:cNvCxnSpPr>
              <a:cxnSpLocks/>
              <a:stCxn id="20" idx="1"/>
            </p:cNvCxnSpPr>
            <p:nvPr/>
          </p:nvCxnSpPr>
          <p:spPr bwMode="auto">
            <a:xfrm flipH="1" flipV="1">
              <a:off x="8935733" y="3836735"/>
              <a:ext cx="1421646" cy="120676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/>
            <a:stretch/>
          </p:blipFill>
          <p:spPr bwMode="auto">
            <a:xfrm>
              <a:off x="9774947" y="4021282"/>
              <a:ext cx="700987" cy="7009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159EC1-7301-62DC-A73A-EFFC4DBBB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dirty="0">
                <a:latin typeface="Garnet Capitals Light" pitchFamily="2" charset="0"/>
              </a:rPr>
              <a:t>CONTEXT:</a:t>
            </a:r>
            <a:br>
              <a:rPr lang="en-US" sz="4800" b="1" dirty="0">
                <a:latin typeface="Garnet Capitals Light" pitchFamily="2" charset="0"/>
              </a:rPr>
            </a:br>
            <a:r>
              <a:rPr lang="en-US" sz="4800" b="1" dirty="0">
                <a:latin typeface="Garnet Capitals Light" pitchFamily="2" charset="0"/>
              </a:rPr>
              <a:t>GROWTH IN GREATER ASHEVILLE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6A9EEB-341D-263A-16B2-B350993CE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85" y="6128703"/>
            <a:ext cx="2078177" cy="476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5FF3E4-E858-5336-B5D8-3EF9F731F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20" y="1915718"/>
            <a:ext cx="6882384" cy="4136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8E5A31-1D6E-F2D3-6BA8-69927FED4A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324"/>
          <a:stretch>
            <a:fillRect/>
          </a:stretch>
        </p:blipFill>
        <p:spPr>
          <a:xfrm>
            <a:off x="1106424" y="1915718"/>
            <a:ext cx="3739896" cy="407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19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00169-6F47-40C8-D615-67D57398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6" y="504823"/>
            <a:ext cx="5355184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4"/>
                </a:solidFill>
                <a:latin typeface="Garnet Capitals Light" pitchFamily="2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8E1BD-6507-6EFC-0197-E3BEBCB02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56" y="1622424"/>
            <a:ext cx="5355184" cy="4595496"/>
          </a:xfrm>
          <a:noFill/>
          <a:ln>
            <a:noFill/>
          </a:ln>
        </p:spPr>
        <p:txBody>
          <a:bodyPr lIns="182880" tIns="182880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Montserrat Medium" pitchFamily="2" charset="77"/>
              </a:rPr>
              <a:t>Applications of generative AI in urban planning and travel forecasting may not look like they do in other fields</a:t>
            </a:r>
          </a:p>
          <a:p>
            <a:r>
              <a:rPr lang="en-US" sz="1800" dirty="0">
                <a:solidFill>
                  <a:schemeClr val="bg1"/>
                </a:solidFill>
                <a:latin typeface="Montserrat Medium" pitchFamily="2" charset="77"/>
              </a:rPr>
              <a:t>Language models can be helpful for more than question-answer chatbots</a:t>
            </a:r>
          </a:p>
          <a:p>
            <a:r>
              <a:rPr lang="en-US" sz="1800" dirty="0">
                <a:solidFill>
                  <a:schemeClr val="bg1"/>
                </a:solidFill>
                <a:latin typeface="Montserrat Medium" pitchFamily="2" charset="77"/>
              </a:rPr>
              <a:t>It’s possible to develop and apply AI </a:t>
            </a:r>
            <a:r>
              <a:rPr lang="en-US" sz="1800" dirty="0">
                <a:solidFill>
                  <a:srgbClr val="00B0F0"/>
                </a:solidFill>
                <a:latin typeface="Montserrat Medium" pitchFamily="2" charset="77"/>
              </a:rPr>
              <a:t>without infringing basic copyright or data dignity protections.</a:t>
            </a:r>
            <a:r>
              <a:rPr lang="en-US" sz="1800" dirty="0">
                <a:solidFill>
                  <a:schemeClr val="accent1"/>
                </a:solidFill>
                <a:latin typeface="Montserrat Medium" pitchFamily="2" charset="77"/>
              </a:rPr>
              <a:t> </a:t>
            </a:r>
            <a:endParaRPr lang="en-US" sz="1800" dirty="0">
              <a:solidFill>
                <a:schemeClr val="bg1"/>
              </a:solidFill>
              <a:latin typeface="Montserrat Medium" pitchFamily="2" charset="77"/>
            </a:endParaRPr>
          </a:p>
          <a:p>
            <a:r>
              <a:rPr lang="en-US" sz="1800" dirty="0">
                <a:solidFill>
                  <a:schemeClr val="bg1"/>
                </a:solidFill>
                <a:latin typeface="Montserrat Medium" pitchFamily="2" charset="77"/>
              </a:rPr>
              <a:t>Useful AI applications can </a:t>
            </a:r>
            <a:r>
              <a:rPr lang="en-US" sz="1800" dirty="0">
                <a:solidFill>
                  <a:srgbClr val="00B0F0"/>
                </a:solidFill>
                <a:latin typeface="Montserrat Medium" pitchFamily="2" charset="77"/>
              </a:rPr>
              <a:t>complement without replacing existing workflows</a:t>
            </a:r>
          </a:p>
          <a:p>
            <a:r>
              <a:rPr lang="en-US" sz="1800" dirty="0">
                <a:solidFill>
                  <a:schemeClr val="bg1"/>
                </a:solidFill>
                <a:latin typeface="Montserrat Medium" pitchFamily="2" charset="77"/>
              </a:rPr>
              <a:t>It’s easier to work at the spatial and temporal resolution that makes sense for the policy or data source at hand, rather than doing everything at the same level.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958CBA-EBEA-8865-BEDC-E86A617FE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9467" y="731520"/>
            <a:ext cx="5427042" cy="362255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1A57AB0-D0E0-D37D-869D-76989BCD5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581" y="5282171"/>
            <a:ext cx="1664083" cy="108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5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2135" b="2135"/>
          <a:stretch/>
        </p:blipFill>
        <p:spPr bwMode="auto">
          <a:xfrm>
            <a:off x="321732" y="321732"/>
            <a:ext cx="11548534" cy="62145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883920" y="894080"/>
            <a:ext cx="52120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net Capitals Light" pitchFamily="2" charset="0"/>
                <a:cs typeface="Arial"/>
              </a:rPr>
              <a:t>Questions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net Capitals Light" pitchFamily="2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net Capitals Light" pitchFamily="2" charset="0"/>
                <a:cs typeface="Arial"/>
              </a:rPr>
              <a:t>And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net Capitals Light" pitchFamily="2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net Capitals Light" pitchFamily="2" charset="0"/>
                <a:cs typeface="Arial"/>
              </a:rPr>
              <a:t>Comments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net Capitals Light" pitchFamily="2" charset="0"/>
              <a:cs typeface="Arial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>
            <a:lum/>
          </a:blip>
          <a:srcRect t="1923" b="192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675640"/>
            <a:ext cx="12192000" cy="550672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5" name="Picture 4" descr="Icon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629390" y="1734479"/>
            <a:ext cx="2933219" cy="19180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4175759" y="3871000"/>
            <a:ext cx="3840480" cy="1046440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cs typeface="Arial"/>
              </a:rPr>
              <a:t>MANHAN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cs typeface="Arial"/>
              </a:rPr>
              <a:t>manhan.co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/>
                <a:cs typeface="Arial"/>
              </a:rPr>
              <a:t>cbrown@manhan.co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BA763-4687-2F17-A604-58B9E41B1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02" y="257369"/>
            <a:ext cx="10515600" cy="1325563"/>
          </a:xfrm>
        </p:spPr>
        <p:txBody>
          <a:bodyPr/>
          <a:lstStyle/>
          <a:p>
            <a:r>
              <a:rPr lang="en-US" b="1" dirty="0">
                <a:latin typeface="Garnet Capitals Light" pitchFamily="2" charset="0"/>
              </a:rPr>
              <a:t>Alternative Future Scenarios</a:t>
            </a:r>
            <a:br>
              <a:rPr lang="en-US" b="1" dirty="0">
                <a:latin typeface="Garnet Capitals Light" pitchFamily="2" charset="0"/>
              </a:rPr>
            </a:br>
            <a:r>
              <a:rPr lang="en-US" b="1" dirty="0">
                <a:latin typeface="Garnet Capitals Light" pitchFamily="2" charset="0"/>
              </a:rPr>
              <a:t>Developed by FBRMPO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065748-E310-49D4-6F63-4BFE942126FF}"/>
              </a:ext>
            </a:extLst>
          </p:cNvPr>
          <p:cNvSpPr txBox="1"/>
          <p:nvPr/>
        </p:nvSpPr>
        <p:spPr>
          <a:xfrm>
            <a:off x="367702" y="3486589"/>
            <a:ext cx="5005922" cy="12926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Baseline (</a:t>
            </a:r>
            <a:r>
              <a:rPr lang="en-US" sz="2400" b="1" i="1" dirty="0"/>
              <a:t>market-driven</a:t>
            </a:r>
            <a:r>
              <a:rPr lang="en-US" sz="2400" b="1" dirty="0"/>
              <a:t>)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Projections consistent with State Demographer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Build-out capacity based upon current LU trends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 known development projects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731F9A-A7AA-D998-0BDF-DE96956B2367}"/>
              </a:ext>
            </a:extLst>
          </p:cNvPr>
          <p:cNvSpPr txBox="1"/>
          <p:nvPr/>
        </p:nvSpPr>
        <p:spPr>
          <a:xfrm>
            <a:off x="6278880" y="2139293"/>
            <a:ext cx="511903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Accelerated (</a:t>
            </a:r>
            <a:r>
              <a:rPr lang="en-US" sz="2400" b="1" i="1" dirty="0"/>
              <a:t>higher growth</a:t>
            </a:r>
            <a:r>
              <a:rPr lang="en-US" sz="2400" b="1" dirty="0"/>
              <a:t>)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Doubled household growth rate (starting in 2030)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external-internal trip volumes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D7ECC0-6217-F127-DB60-FEAB5BDC0CD8}"/>
              </a:ext>
            </a:extLst>
          </p:cNvPr>
          <p:cNvSpPr txBox="1"/>
          <p:nvPr/>
        </p:nvSpPr>
        <p:spPr>
          <a:xfrm>
            <a:off x="6278880" y="3478122"/>
            <a:ext cx="5581721" cy="12926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Consolidated (</a:t>
            </a:r>
            <a:r>
              <a:rPr lang="en-US" sz="2400" b="1" i="1" dirty="0"/>
              <a:t>higher density)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Prefer areas that are walkable and/or served by transit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multi-family housing 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Conserve green space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18EE95-18E9-2874-4CDA-CE037359E172}"/>
              </a:ext>
            </a:extLst>
          </p:cNvPr>
          <p:cNvSpPr txBox="1"/>
          <p:nvPr/>
        </p:nvSpPr>
        <p:spPr>
          <a:xfrm>
            <a:off x="6278880" y="5069355"/>
            <a:ext cx="3856761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Dispersed (</a:t>
            </a:r>
            <a:r>
              <a:rPr lang="en-US" sz="2400" b="1" i="1" dirty="0"/>
              <a:t>lower density</a:t>
            </a:r>
            <a:r>
              <a:rPr lang="en-US" sz="2400" b="1" dirty="0"/>
              <a:t>)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maximum density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 up land for development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3797B0E0-AF25-46B7-3FA1-0E6B2A4F4C15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5373624" y="2647125"/>
            <a:ext cx="905256" cy="1485795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F4575ADF-5F7D-C8B7-D417-FED53DC1E61E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373624" y="4124453"/>
            <a:ext cx="905256" cy="8467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0265E80F-97DE-B146-4AF4-76D482FE0560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>
            <a:off x="5373624" y="4132920"/>
            <a:ext cx="905256" cy="1444267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05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A75650-FDF4-0AC2-78ED-DFD914D64D39}"/>
              </a:ext>
            </a:extLst>
          </p:cNvPr>
          <p:cNvSpPr/>
          <p:nvPr/>
        </p:nvSpPr>
        <p:spPr>
          <a:xfrm>
            <a:off x="565987" y="304800"/>
            <a:ext cx="11165840" cy="6248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B0723C-1574-8211-750C-63E3463F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357" y="489536"/>
            <a:ext cx="6395287" cy="117030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arnet Capitals Light" pitchFamily="2" charset="0"/>
              </a:rPr>
              <a:t>Land Use / Transport Interaction (LUTI)</a:t>
            </a:r>
          </a:p>
        </p:txBody>
      </p:sp>
      <p:grpSp>
        <p:nvGrpSpPr>
          <p:cNvPr id="31" name="Google Shape;2647;p33">
            <a:extLst>
              <a:ext uri="{FF2B5EF4-FFF2-40B4-BE49-F238E27FC236}">
                <a16:creationId xmlns:a16="http://schemas.microsoft.com/office/drawing/2014/main" id="{2377517F-6D52-0CB7-3D6E-AB07C37A1B1A}"/>
              </a:ext>
            </a:extLst>
          </p:cNvPr>
          <p:cNvGrpSpPr/>
          <p:nvPr/>
        </p:nvGrpSpPr>
        <p:grpSpPr>
          <a:xfrm>
            <a:off x="2740775" y="3153718"/>
            <a:ext cx="6503700" cy="735300"/>
            <a:chOff x="1318525" y="2554735"/>
            <a:chExt cx="6503700" cy="735300"/>
          </a:xfrm>
        </p:grpSpPr>
        <p:grpSp>
          <p:nvGrpSpPr>
            <p:cNvPr id="32" name="Google Shape;2648;p33">
              <a:extLst>
                <a:ext uri="{FF2B5EF4-FFF2-40B4-BE49-F238E27FC236}">
                  <a16:creationId xmlns:a16="http://schemas.microsoft.com/office/drawing/2014/main" id="{1A16737A-CE81-4598-B24D-9661597EDDBD}"/>
                </a:ext>
              </a:extLst>
            </p:cNvPr>
            <p:cNvGrpSpPr/>
            <p:nvPr/>
          </p:nvGrpSpPr>
          <p:grpSpPr>
            <a:xfrm flipH="1">
              <a:off x="2498927" y="2554735"/>
              <a:ext cx="1273500" cy="735300"/>
              <a:chOff x="1318525" y="2173735"/>
              <a:chExt cx="1273500" cy="735300"/>
            </a:xfrm>
          </p:grpSpPr>
          <p:cxnSp>
            <p:nvCxnSpPr>
              <p:cNvPr id="48" name="Google Shape;2649;p33">
                <a:extLst>
                  <a:ext uri="{FF2B5EF4-FFF2-40B4-BE49-F238E27FC236}">
                    <a16:creationId xmlns:a16="http://schemas.microsoft.com/office/drawing/2014/main" id="{F0044F63-24E2-1D5A-A54E-04EF465102C3}"/>
                  </a:ext>
                </a:extLst>
              </p:cNvPr>
              <p:cNvCxnSpPr/>
              <p:nvPr/>
            </p:nvCxnSpPr>
            <p:spPr>
              <a:xfrm>
                <a:off x="1318525" y="2173735"/>
                <a:ext cx="1273500" cy="73530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2650;p33">
                <a:extLst>
                  <a:ext uri="{FF2B5EF4-FFF2-40B4-BE49-F238E27FC236}">
                    <a16:creationId xmlns:a16="http://schemas.microsoft.com/office/drawing/2014/main" id="{386B1ED4-1214-9149-806A-2C7A9D954638}"/>
                  </a:ext>
                </a:extLst>
              </p:cNvPr>
              <p:cNvCxnSpPr/>
              <p:nvPr/>
            </p:nvCxnSpPr>
            <p:spPr>
              <a:xfrm>
                <a:off x="1318525" y="2173735"/>
                <a:ext cx="1273500" cy="735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3" name="Google Shape;2651;p33">
              <a:extLst>
                <a:ext uri="{FF2B5EF4-FFF2-40B4-BE49-F238E27FC236}">
                  <a16:creationId xmlns:a16="http://schemas.microsoft.com/office/drawing/2014/main" id="{B70D74B1-BA24-9646-B88F-68ED7C26AB3E}"/>
                </a:ext>
              </a:extLst>
            </p:cNvPr>
            <p:cNvGrpSpPr/>
            <p:nvPr/>
          </p:nvGrpSpPr>
          <p:grpSpPr>
            <a:xfrm flipH="1">
              <a:off x="4532002" y="2554735"/>
              <a:ext cx="1273500" cy="735300"/>
              <a:chOff x="1318525" y="2173735"/>
              <a:chExt cx="1273500" cy="735300"/>
            </a:xfrm>
          </p:grpSpPr>
          <p:cxnSp>
            <p:nvCxnSpPr>
              <p:cNvPr id="46" name="Google Shape;2652;p33">
                <a:extLst>
                  <a:ext uri="{FF2B5EF4-FFF2-40B4-BE49-F238E27FC236}">
                    <a16:creationId xmlns:a16="http://schemas.microsoft.com/office/drawing/2014/main" id="{428B9920-CD78-05DB-F302-5D806692892E}"/>
                  </a:ext>
                </a:extLst>
              </p:cNvPr>
              <p:cNvCxnSpPr/>
              <p:nvPr/>
            </p:nvCxnSpPr>
            <p:spPr>
              <a:xfrm>
                <a:off x="1318525" y="2173735"/>
                <a:ext cx="1273500" cy="73530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2653;p33">
                <a:extLst>
                  <a:ext uri="{FF2B5EF4-FFF2-40B4-BE49-F238E27FC236}">
                    <a16:creationId xmlns:a16="http://schemas.microsoft.com/office/drawing/2014/main" id="{3727DB6A-475C-958F-B800-85D2159262B6}"/>
                  </a:ext>
                </a:extLst>
              </p:cNvPr>
              <p:cNvCxnSpPr/>
              <p:nvPr/>
            </p:nvCxnSpPr>
            <p:spPr>
              <a:xfrm>
                <a:off x="1318525" y="2173735"/>
                <a:ext cx="1273500" cy="735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" name="Google Shape;2654;p33">
              <a:extLst>
                <a:ext uri="{FF2B5EF4-FFF2-40B4-BE49-F238E27FC236}">
                  <a16:creationId xmlns:a16="http://schemas.microsoft.com/office/drawing/2014/main" id="{C058A12A-D4B1-11A1-0BC0-0B46A6D09544}"/>
                </a:ext>
              </a:extLst>
            </p:cNvPr>
            <p:cNvGrpSpPr/>
            <p:nvPr/>
          </p:nvGrpSpPr>
          <p:grpSpPr>
            <a:xfrm flipH="1">
              <a:off x="6548725" y="2554735"/>
              <a:ext cx="1273500" cy="735300"/>
              <a:chOff x="1318525" y="2173735"/>
              <a:chExt cx="1273500" cy="735300"/>
            </a:xfrm>
          </p:grpSpPr>
          <p:cxnSp>
            <p:nvCxnSpPr>
              <p:cNvPr id="44" name="Google Shape;2655;p33">
                <a:extLst>
                  <a:ext uri="{FF2B5EF4-FFF2-40B4-BE49-F238E27FC236}">
                    <a16:creationId xmlns:a16="http://schemas.microsoft.com/office/drawing/2014/main" id="{9071B374-9AA0-7876-4D7F-26CDD6936536}"/>
                  </a:ext>
                </a:extLst>
              </p:cNvPr>
              <p:cNvCxnSpPr/>
              <p:nvPr/>
            </p:nvCxnSpPr>
            <p:spPr>
              <a:xfrm>
                <a:off x="1318525" y="2173735"/>
                <a:ext cx="1273500" cy="73530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2656;p33">
                <a:extLst>
                  <a:ext uri="{FF2B5EF4-FFF2-40B4-BE49-F238E27FC236}">
                    <a16:creationId xmlns:a16="http://schemas.microsoft.com/office/drawing/2014/main" id="{922FFE0B-29C9-5859-B879-FCA483D37DE0}"/>
                  </a:ext>
                </a:extLst>
              </p:cNvPr>
              <p:cNvCxnSpPr/>
              <p:nvPr/>
            </p:nvCxnSpPr>
            <p:spPr>
              <a:xfrm>
                <a:off x="1318525" y="2173735"/>
                <a:ext cx="1273500" cy="735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5" name="Google Shape;2657;p33">
              <a:extLst>
                <a:ext uri="{FF2B5EF4-FFF2-40B4-BE49-F238E27FC236}">
                  <a16:creationId xmlns:a16="http://schemas.microsoft.com/office/drawing/2014/main" id="{A523A96D-2551-33B9-7604-ED670548475C}"/>
                </a:ext>
              </a:extLst>
            </p:cNvPr>
            <p:cNvGrpSpPr/>
            <p:nvPr/>
          </p:nvGrpSpPr>
          <p:grpSpPr>
            <a:xfrm>
              <a:off x="5368323" y="2554735"/>
              <a:ext cx="1273500" cy="735300"/>
              <a:chOff x="1318525" y="2173735"/>
              <a:chExt cx="1273500" cy="735300"/>
            </a:xfrm>
          </p:grpSpPr>
          <p:cxnSp>
            <p:nvCxnSpPr>
              <p:cNvPr id="42" name="Google Shape;2658;p33">
                <a:extLst>
                  <a:ext uri="{FF2B5EF4-FFF2-40B4-BE49-F238E27FC236}">
                    <a16:creationId xmlns:a16="http://schemas.microsoft.com/office/drawing/2014/main" id="{3962C9F5-2E64-27FE-FF3A-6EF4D53888B2}"/>
                  </a:ext>
                </a:extLst>
              </p:cNvPr>
              <p:cNvCxnSpPr/>
              <p:nvPr/>
            </p:nvCxnSpPr>
            <p:spPr>
              <a:xfrm>
                <a:off x="1318525" y="2173735"/>
                <a:ext cx="1273500" cy="73530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2659;p33">
                <a:extLst>
                  <a:ext uri="{FF2B5EF4-FFF2-40B4-BE49-F238E27FC236}">
                    <a16:creationId xmlns:a16="http://schemas.microsoft.com/office/drawing/2014/main" id="{123B2884-5E67-EFAA-784C-CDBB70BF6342}"/>
                  </a:ext>
                </a:extLst>
              </p:cNvPr>
              <p:cNvCxnSpPr/>
              <p:nvPr/>
            </p:nvCxnSpPr>
            <p:spPr>
              <a:xfrm>
                <a:off x="1318525" y="2173735"/>
                <a:ext cx="1273500" cy="735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" name="Google Shape;2660;p33">
              <a:extLst>
                <a:ext uri="{FF2B5EF4-FFF2-40B4-BE49-F238E27FC236}">
                  <a16:creationId xmlns:a16="http://schemas.microsoft.com/office/drawing/2014/main" id="{38553B65-E163-A8CB-D99F-9CE2971B1F89}"/>
                </a:ext>
              </a:extLst>
            </p:cNvPr>
            <p:cNvGrpSpPr/>
            <p:nvPr/>
          </p:nvGrpSpPr>
          <p:grpSpPr>
            <a:xfrm>
              <a:off x="3335248" y="2554735"/>
              <a:ext cx="1273500" cy="735300"/>
              <a:chOff x="1318525" y="2173735"/>
              <a:chExt cx="1273500" cy="735300"/>
            </a:xfrm>
          </p:grpSpPr>
          <p:cxnSp>
            <p:nvCxnSpPr>
              <p:cNvPr id="40" name="Google Shape;2661;p33">
                <a:extLst>
                  <a:ext uri="{FF2B5EF4-FFF2-40B4-BE49-F238E27FC236}">
                    <a16:creationId xmlns:a16="http://schemas.microsoft.com/office/drawing/2014/main" id="{D0CD95D5-8CB7-DDC5-1D4F-E13DB0DE0F90}"/>
                  </a:ext>
                </a:extLst>
              </p:cNvPr>
              <p:cNvCxnSpPr/>
              <p:nvPr/>
            </p:nvCxnSpPr>
            <p:spPr>
              <a:xfrm>
                <a:off x="1318525" y="2173735"/>
                <a:ext cx="1273500" cy="73530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2662;p33">
                <a:extLst>
                  <a:ext uri="{FF2B5EF4-FFF2-40B4-BE49-F238E27FC236}">
                    <a16:creationId xmlns:a16="http://schemas.microsoft.com/office/drawing/2014/main" id="{B9B72608-E2AE-C96A-F43C-7C8D6941B86F}"/>
                  </a:ext>
                </a:extLst>
              </p:cNvPr>
              <p:cNvCxnSpPr/>
              <p:nvPr/>
            </p:nvCxnSpPr>
            <p:spPr>
              <a:xfrm>
                <a:off x="1318525" y="2173735"/>
                <a:ext cx="1273500" cy="735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7" name="Google Shape;2663;p33">
              <a:extLst>
                <a:ext uri="{FF2B5EF4-FFF2-40B4-BE49-F238E27FC236}">
                  <a16:creationId xmlns:a16="http://schemas.microsoft.com/office/drawing/2014/main" id="{07FC01D7-EAED-AA89-6F7A-7A170D2AF1B9}"/>
                </a:ext>
              </a:extLst>
            </p:cNvPr>
            <p:cNvGrpSpPr/>
            <p:nvPr/>
          </p:nvGrpSpPr>
          <p:grpSpPr>
            <a:xfrm>
              <a:off x="1318525" y="2554735"/>
              <a:ext cx="1273500" cy="735300"/>
              <a:chOff x="1318525" y="2173735"/>
              <a:chExt cx="1273500" cy="735300"/>
            </a:xfrm>
          </p:grpSpPr>
          <p:cxnSp>
            <p:nvCxnSpPr>
              <p:cNvPr id="38" name="Google Shape;2664;p33">
                <a:extLst>
                  <a:ext uri="{FF2B5EF4-FFF2-40B4-BE49-F238E27FC236}">
                    <a16:creationId xmlns:a16="http://schemas.microsoft.com/office/drawing/2014/main" id="{3672A755-C126-D1C6-C1D0-655AAE955F1B}"/>
                  </a:ext>
                </a:extLst>
              </p:cNvPr>
              <p:cNvCxnSpPr/>
              <p:nvPr/>
            </p:nvCxnSpPr>
            <p:spPr>
              <a:xfrm>
                <a:off x="1318525" y="2173735"/>
                <a:ext cx="1273500" cy="73530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2665;p33">
                <a:extLst>
                  <a:ext uri="{FF2B5EF4-FFF2-40B4-BE49-F238E27FC236}">
                    <a16:creationId xmlns:a16="http://schemas.microsoft.com/office/drawing/2014/main" id="{6E6DBB5D-1EB5-F403-C83E-7040B08E3F50}"/>
                  </a:ext>
                </a:extLst>
              </p:cNvPr>
              <p:cNvCxnSpPr/>
              <p:nvPr/>
            </p:nvCxnSpPr>
            <p:spPr>
              <a:xfrm>
                <a:off x="1318525" y="2173735"/>
                <a:ext cx="1273500" cy="735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5" name="Google Shape;2667;p33">
            <a:extLst>
              <a:ext uri="{FF2B5EF4-FFF2-40B4-BE49-F238E27FC236}">
                <a16:creationId xmlns:a16="http://schemas.microsoft.com/office/drawing/2014/main" id="{00166B62-3AA0-46E8-90C0-438244587940}"/>
              </a:ext>
            </a:extLst>
          </p:cNvPr>
          <p:cNvGrpSpPr/>
          <p:nvPr/>
        </p:nvGrpSpPr>
        <p:grpSpPr>
          <a:xfrm>
            <a:off x="3619770" y="3547845"/>
            <a:ext cx="590840" cy="682345"/>
            <a:chOff x="3669150" y="2223718"/>
            <a:chExt cx="436237" cy="503799"/>
          </a:xfrm>
        </p:grpSpPr>
        <p:sp>
          <p:nvSpPr>
            <p:cNvPr id="16" name="Google Shape;2668;p33">
              <a:extLst>
                <a:ext uri="{FF2B5EF4-FFF2-40B4-BE49-F238E27FC236}">
                  <a16:creationId xmlns:a16="http://schemas.microsoft.com/office/drawing/2014/main" id="{3F972EAD-E654-8AF9-01AB-3CBA0A5815D2}"/>
                </a:ext>
              </a:extLst>
            </p:cNvPr>
            <p:cNvSpPr/>
            <p:nvPr/>
          </p:nvSpPr>
          <p:spPr>
            <a:xfrm>
              <a:off x="3669150" y="2223718"/>
              <a:ext cx="436237" cy="251920"/>
            </a:xfrm>
            <a:custGeom>
              <a:avLst/>
              <a:gdLst/>
              <a:ahLst/>
              <a:cxnLst/>
              <a:rect l="l" t="t" r="r" b="b"/>
              <a:pathLst>
                <a:path w="11609" h="6704" extrusionOk="0">
                  <a:moveTo>
                    <a:pt x="5811" y="6704"/>
                  </a:moveTo>
                  <a:lnTo>
                    <a:pt x="0" y="3358"/>
                  </a:lnTo>
                  <a:lnTo>
                    <a:pt x="5811" y="1"/>
                  </a:lnTo>
                  <a:lnTo>
                    <a:pt x="11609" y="3358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2669;p33">
              <a:extLst>
                <a:ext uri="{FF2B5EF4-FFF2-40B4-BE49-F238E27FC236}">
                  <a16:creationId xmlns:a16="http://schemas.microsoft.com/office/drawing/2014/main" id="{992A964F-F7FB-213E-1D71-83AF54018508}"/>
                </a:ext>
              </a:extLst>
            </p:cNvPr>
            <p:cNvSpPr/>
            <p:nvPr/>
          </p:nvSpPr>
          <p:spPr>
            <a:xfrm>
              <a:off x="3669150" y="2349900"/>
              <a:ext cx="218363" cy="377616"/>
            </a:xfrm>
            <a:custGeom>
              <a:avLst/>
              <a:gdLst/>
              <a:ahLst/>
              <a:cxnLst/>
              <a:rect l="l" t="t" r="r" b="b"/>
              <a:pathLst>
                <a:path w="5811" h="10049" extrusionOk="0">
                  <a:moveTo>
                    <a:pt x="0" y="0"/>
                  </a:moveTo>
                  <a:lnTo>
                    <a:pt x="0" y="6703"/>
                  </a:lnTo>
                  <a:lnTo>
                    <a:pt x="5811" y="10049"/>
                  </a:lnTo>
                  <a:lnTo>
                    <a:pt x="5811" y="334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2670;p33">
              <a:extLst>
                <a:ext uri="{FF2B5EF4-FFF2-40B4-BE49-F238E27FC236}">
                  <a16:creationId xmlns:a16="http://schemas.microsoft.com/office/drawing/2014/main" id="{34411022-C9C1-78B1-FC44-0E066BC8827C}"/>
                </a:ext>
              </a:extLst>
            </p:cNvPr>
            <p:cNvSpPr/>
            <p:nvPr/>
          </p:nvSpPr>
          <p:spPr>
            <a:xfrm>
              <a:off x="3887469" y="2349900"/>
              <a:ext cx="217912" cy="377616"/>
            </a:xfrm>
            <a:custGeom>
              <a:avLst/>
              <a:gdLst/>
              <a:ahLst/>
              <a:cxnLst/>
              <a:rect l="l" t="t" r="r" b="b"/>
              <a:pathLst>
                <a:path w="5799" h="10049" extrusionOk="0">
                  <a:moveTo>
                    <a:pt x="5799" y="0"/>
                  </a:moveTo>
                  <a:lnTo>
                    <a:pt x="1" y="3346"/>
                  </a:lnTo>
                  <a:lnTo>
                    <a:pt x="1" y="10049"/>
                  </a:lnTo>
                  <a:lnTo>
                    <a:pt x="5799" y="6703"/>
                  </a:lnTo>
                  <a:lnTo>
                    <a:pt x="579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oogle Shape;2667;p33">
            <a:extLst>
              <a:ext uri="{FF2B5EF4-FFF2-40B4-BE49-F238E27FC236}">
                <a16:creationId xmlns:a16="http://schemas.microsoft.com/office/drawing/2014/main" id="{FA28ACC3-AF83-AD13-38DE-EDC9D162C197}"/>
              </a:ext>
            </a:extLst>
          </p:cNvPr>
          <p:cNvGrpSpPr/>
          <p:nvPr/>
        </p:nvGrpSpPr>
        <p:grpSpPr>
          <a:xfrm>
            <a:off x="4696192" y="2839023"/>
            <a:ext cx="590840" cy="682345"/>
            <a:chOff x="3669150" y="2223718"/>
            <a:chExt cx="436237" cy="503799"/>
          </a:xfrm>
        </p:grpSpPr>
        <p:sp>
          <p:nvSpPr>
            <p:cNvPr id="20" name="Google Shape;2668;p33">
              <a:extLst>
                <a:ext uri="{FF2B5EF4-FFF2-40B4-BE49-F238E27FC236}">
                  <a16:creationId xmlns:a16="http://schemas.microsoft.com/office/drawing/2014/main" id="{4A5E1638-7296-5B6B-F740-DBA90ADFC67B}"/>
                </a:ext>
              </a:extLst>
            </p:cNvPr>
            <p:cNvSpPr/>
            <p:nvPr/>
          </p:nvSpPr>
          <p:spPr>
            <a:xfrm>
              <a:off x="3669150" y="2223718"/>
              <a:ext cx="436237" cy="251920"/>
            </a:xfrm>
            <a:custGeom>
              <a:avLst/>
              <a:gdLst/>
              <a:ahLst/>
              <a:cxnLst/>
              <a:rect l="l" t="t" r="r" b="b"/>
              <a:pathLst>
                <a:path w="11609" h="6704" extrusionOk="0">
                  <a:moveTo>
                    <a:pt x="5811" y="6704"/>
                  </a:moveTo>
                  <a:lnTo>
                    <a:pt x="0" y="3358"/>
                  </a:lnTo>
                  <a:lnTo>
                    <a:pt x="5811" y="1"/>
                  </a:lnTo>
                  <a:lnTo>
                    <a:pt x="11609" y="3358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2669;p33">
              <a:extLst>
                <a:ext uri="{FF2B5EF4-FFF2-40B4-BE49-F238E27FC236}">
                  <a16:creationId xmlns:a16="http://schemas.microsoft.com/office/drawing/2014/main" id="{EE5572C9-0C32-626C-5AB4-ECC60E6414C3}"/>
                </a:ext>
              </a:extLst>
            </p:cNvPr>
            <p:cNvSpPr/>
            <p:nvPr/>
          </p:nvSpPr>
          <p:spPr>
            <a:xfrm>
              <a:off x="3669150" y="2349900"/>
              <a:ext cx="218363" cy="377616"/>
            </a:xfrm>
            <a:custGeom>
              <a:avLst/>
              <a:gdLst/>
              <a:ahLst/>
              <a:cxnLst/>
              <a:rect l="l" t="t" r="r" b="b"/>
              <a:pathLst>
                <a:path w="5811" h="10049" extrusionOk="0">
                  <a:moveTo>
                    <a:pt x="0" y="0"/>
                  </a:moveTo>
                  <a:lnTo>
                    <a:pt x="0" y="6703"/>
                  </a:lnTo>
                  <a:lnTo>
                    <a:pt x="5811" y="10049"/>
                  </a:lnTo>
                  <a:lnTo>
                    <a:pt x="5811" y="334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2670;p33">
              <a:extLst>
                <a:ext uri="{FF2B5EF4-FFF2-40B4-BE49-F238E27FC236}">
                  <a16:creationId xmlns:a16="http://schemas.microsoft.com/office/drawing/2014/main" id="{BD7E4E52-370B-8BE6-ECEA-19ED5B2201DF}"/>
                </a:ext>
              </a:extLst>
            </p:cNvPr>
            <p:cNvSpPr/>
            <p:nvPr/>
          </p:nvSpPr>
          <p:spPr>
            <a:xfrm>
              <a:off x="3887469" y="2349900"/>
              <a:ext cx="217912" cy="377616"/>
            </a:xfrm>
            <a:custGeom>
              <a:avLst/>
              <a:gdLst/>
              <a:ahLst/>
              <a:cxnLst/>
              <a:rect l="l" t="t" r="r" b="b"/>
              <a:pathLst>
                <a:path w="5799" h="10049" extrusionOk="0">
                  <a:moveTo>
                    <a:pt x="5799" y="0"/>
                  </a:moveTo>
                  <a:lnTo>
                    <a:pt x="1" y="3346"/>
                  </a:lnTo>
                  <a:lnTo>
                    <a:pt x="1" y="10049"/>
                  </a:lnTo>
                  <a:lnTo>
                    <a:pt x="5799" y="6703"/>
                  </a:lnTo>
                  <a:lnTo>
                    <a:pt x="579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oogle Shape;2667;p33">
            <a:extLst>
              <a:ext uri="{FF2B5EF4-FFF2-40B4-BE49-F238E27FC236}">
                <a16:creationId xmlns:a16="http://schemas.microsoft.com/office/drawing/2014/main" id="{FD9A9260-5C7D-D6F9-7B23-EEEB9DC45A61}"/>
              </a:ext>
            </a:extLst>
          </p:cNvPr>
          <p:cNvGrpSpPr/>
          <p:nvPr/>
        </p:nvGrpSpPr>
        <p:grpSpPr>
          <a:xfrm>
            <a:off x="5708647" y="3547845"/>
            <a:ext cx="590840" cy="682345"/>
            <a:chOff x="3669150" y="2223718"/>
            <a:chExt cx="436237" cy="503799"/>
          </a:xfrm>
        </p:grpSpPr>
        <p:sp>
          <p:nvSpPr>
            <p:cNvPr id="24" name="Google Shape;2668;p33">
              <a:extLst>
                <a:ext uri="{FF2B5EF4-FFF2-40B4-BE49-F238E27FC236}">
                  <a16:creationId xmlns:a16="http://schemas.microsoft.com/office/drawing/2014/main" id="{F5C56B85-673A-4B63-DCA3-80841DFF485B}"/>
                </a:ext>
              </a:extLst>
            </p:cNvPr>
            <p:cNvSpPr/>
            <p:nvPr/>
          </p:nvSpPr>
          <p:spPr>
            <a:xfrm>
              <a:off x="3669150" y="2223718"/>
              <a:ext cx="436237" cy="251920"/>
            </a:xfrm>
            <a:custGeom>
              <a:avLst/>
              <a:gdLst/>
              <a:ahLst/>
              <a:cxnLst/>
              <a:rect l="l" t="t" r="r" b="b"/>
              <a:pathLst>
                <a:path w="11609" h="6704" extrusionOk="0">
                  <a:moveTo>
                    <a:pt x="5811" y="6704"/>
                  </a:moveTo>
                  <a:lnTo>
                    <a:pt x="0" y="3358"/>
                  </a:lnTo>
                  <a:lnTo>
                    <a:pt x="5811" y="1"/>
                  </a:lnTo>
                  <a:lnTo>
                    <a:pt x="11609" y="3358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2669;p33">
              <a:extLst>
                <a:ext uri="{FF2B5EF4-FFF2-40B4-BE49-F238E27FC236}">
                  <a16:creationId xmlns:a16="http://schemas.microsoft.com/office/drawing/2014/main" id="{8A464060-1EDE-65E6-4017-09BB15FE919A}"/>
                </a:ext>
              </a:extLst>
            </p:cNvPr>
            <p:cNvSpPr/>
            <p:nvPr/>
          </p:nvSpPr>
          <p:spPr>
            <a:xfrm>
              <a:off x="3669150" y="2349900"/>
              <a:ext cx="218363" cy="377616"/>
            </a:xfrm>
            <a:custGeom>
              <a:avLst/>
              <a:gdLst/>
              <a:ahLst/>
              <a:cxnLst/>
              <a:rect l="l" t="t" r="r" b="b"/>
              <a:pathLst>
                <a:path w="5811" h="10049" extrusionOk="0">
                  <a:moveTo>
                    <a:pt x="0" y="0"/>
                  </a:moveTo>
                  <a:lnTo>
                    <a:pt x="0" y="6703"/>
                  </a:lnTo>
                  <a:lnTo>
                    <a:pt x="5811" y="10049"/>
                  </a:lnTo>
                  <a:lnTo>
                    <a:pt x="5811" y="334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2670;p33">
              <a:extLst>
                <a:ext uri="{FF2B5EF4-FFF2-40B4-BE49-F238E27FC236}">
                  <a16:creationId xmlns:a16="http://schemas.microsoft.com/office/drawing/2014/main" id="{DC01C1B9-5930-4943-1435-C03918114D64}"/>
                </a:ext>
              </a:extLst>
            </p:cNvPr>
            <p:cNvSpPr/>
            <p:nvPr/>
          </p:nvSpPr>
          <p:spPr>
            <a:xfrm>
              <a:off x="3887469" y="2349900"/>
              <a:ext cx="217912" cy="377616"/>
            </a:xfrm>
            <a:custGeom>
              <a:avLst/>
              <a:gdLst/>
              <a:ahLst/>
              <a:cxnLst/>
              <a:rect l="l" t="t" r="r" b="b"/>
              <a:pathLst>
                <a:path w="5799" h="10049" extrusionOk="0">
                  <a:moveTo>
                    <a:pt x="5799" y="0"/>
                  </a:moveTo>
                  <a:lnTo>
                    <a:pt x="1" y="3346"/>
                  </a:lnTo>
                  <a:lnTo>
                    <a:pt x="1" y="10049"/>
                  </a:lnTo>
                  <a:lnTo>
                    <a:pt x="5799" y="6703"/>
                  </a:lnTo>
                  <a:lnTo>
                    <a:pt x="579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oogle Shape;2667;p33">
            <a:extLst>
              <a:ext uri="{FF2B5EF4-FFF2-40B4-BE49-F238E27FC236}">
                <a16:creationId xmlns:a16="http://schemas.microsoft.com/office/drawing/2014/main" id="{D0F97CD6-89E3-1C46-6FDD-0647257CCF9E}"/>
              </a:ext>
            </a:extLst>
          </p:cNvPr>
          <p:cNvGrpSpPr/>
          <p:nvPr/>
        </p:nvGrpSpPr>
        <p:grpSpPr>
          <a:xfrm>
            <a:off x="2614426" y="2839022"/>
            <a:ext cx="590840" cy="682345"/>
            <a:chOff x="3669150" y="2223718"/>
            <a:chExt cx="436237" cy="503799"/>
          </a:xfrm>
        </p:grpSpPr>
        <p:sp>
          <p:nvSpPr>
            <p:cNvPr id="13" name="Google Shape;2669;p33">
              <a:extLst>
                <a:ext uri="{FF2B5EF4-FFF2-40B4-BE49-F238E27FC236}">
                  <a16:creationId xmlns:a16="http://schemas.microsoft.com/office/drawing/2014/main" id="{071DF7C6-32C7-E8C6-075D-003A483EAF55}"/>
                </a:ext>
              </a:extLst>
            </p:cNvPr>
            <p:cNvSpPr/>
            <p:nvPr/>
          </p:nvSpPr>
          <p:spPr>
            <a:xfrm>
              <a:off x="3669150" y="2349900"/>
              <a:ext cx="218363" cy="377616"/>
            </a:xfrm>
            <a:custGeom>
              <a:avLst/>
              <a:gdLst/>
              <a:ahLst/>
              <a:cxnLst/>
              <a:rect l="l" t="t" r="r" b="b"/>
              <a:pathLst>
                <a:path w="5811" h="10049" extrusionOk="0">
                  <a:moveTo>
                    <a:pt x="0" y="0"/>
                  </a:moveTo>
                  <a:lnTo>
                    <a:pt x="0" y="6703"/>
                  </a:lnTo>
                  <a:lnTo>
                    <a:pt x="5811" y="10049"/>
                  </a:lnTo>
                  <a:lnTo>
                    <a:pt x="5811" y="334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2670;p33">
              <a:extLst>
                <a:ext uri="{FF2B5EF4-FFF2-40B4-BE49-F238E27FC236}">
                  <a16:creationId xmlns:a16="http://schemas.microsoft.com/office/drawing/2014/main" id="{1753AE00-06BD-FE98-78FC-D118E6513311}"/>
                </a:ext>
              </a:extLst>
            </p:cNvPr>
            <p:cNvSpPr/>
            <p:nvPr/>
          </p:nvSpPr>
          <p:spPr>
            <a:xfrm>
              <a:off x="3887469" y="2349900"/>
              <a:ext cx="217912" cy="377616"/>
            </a:xfrm>
            <a:custGeom>
              <a:avLst/>
              <a:gdLst/>
              <a:ahLst/>
              <a:cxnLst/>
              <a:rect l="l" t="t" r="r" b="b"/>
              <a:pathLst>
                <a:path w="5799" h="10049" extrusionOk="0">
                  <a:moveTo>
                    <a:pt x="5799" y="0"/>
                  </a:moveTo>
                  <a:lnTo>
                    <a:pt x="1" y="3346"/>
                  </a:lnTo>
                  <a:lnTo>
                    <a:pt x="1" y="10049"/>
                  </a:lnTo>
                  <a:lnTo>
                    <a:pt x="5799" y="6703"/>
                  </a:lnTo>
                  <a:lnTo>
                    <a:pt x="579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668;p33">
              <a:extLst>
                <a:ext uri="{FF2B5EF4-FFF2-40B4-BE49-F238E27FC236}">
                  <a16:creationId xmlns:a16="http://schemas.microsoft.com/office/drawing/2014/main" id="{2DA8D2A0-75D4-2D40-9EAA-B8109EAE5350}"/>
                </a:ext>
              </a:extLst>
            </p:cNvPr>
            <p:cNvSpPr/>
            <p:nvPr/>
          </p:nvSpPr>
          <p:spPr>
            <a:xfrm>
              <a:off x="3669150" y="2223718"/>
              <a:ext cx="436237" cy="251920"/>
            </a:xfrm>
            <a:custGeom>
              <a:avLst/>
              <a:gdLst/>
              <a:ahLst/>
              <a:cxnLst/>
              <a:rect l="l" t="t" r="r" b="b"/>
              <a:pathLst>
                <a:path w="11609" h="6704" extrusionOk="0">
                  <a:moveTo>
                    <a:pt x="5811" y="6704"/>
                  </a:moveTo>
                  <a:lnTo>
                    <a:pt x="0" y="3358"/>
                  </a:lnTo>
                  <a:lnTo>
                    <a:pt x="5811" y="1"/>
                  </a:lnTo>
                  <a:lnTo>
                    <a:pt x="11609" y="3358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oogle Shape;2667;p33">
            <a:extLst>
              <a:ext uri="{FF2B5EF4-FFF2-40B4-BE49-F238E27FC236}">
                <a16:creationId xmlns:a16="http://schemas.microsoft.com/office/drawing/2014/main" id="{B80CF2C1-C35B-8B4C-778F-C89E470D1065}"/>
              </a:ext>
            </a:extLst>
          </p:cNvPr>
          <p:cNvGrpSpPr/>
          <p:nvPr/>
        </p:nvGrpSpPr>
        <p:grpSpPr>
          <a:xfrm>
            <a:off x="6713103" y="2841567"/>
            <a:ext cx="590840" cy="682345"/>
            <a:chOff x="3669150" y="2223718"/>
            <a:chExt cx="436237" cy="503799"/>
          </a:xfrm>
        </p:grpSpPr>
        <p:sp>
          <p:nvSpPr>
            <p:cNvPr id="28" name="Google Shape;2668;p33">
              <a:extLst>
                <a:ext uri="{FF2B5EF4-FFF2-40B4-BE49-F238E27FC236}">
                  <a16:creationId xmlns:a16="http://schemas.microsoft.com/office/drawing/2014/main" id="{A38EB827-1DAB-A34D-060B-4F1502A43F96}"/>
                </a:ext>
              </a:extLst>
            </p:cNvPr>
            <p:cNvSpPr/>
            <p:nvPr/>
          </p:nvSpPr>
          <p:spPr>
            <a:xfrm>
              <a:off x="3669150" y="2223718"/>
              <a:ext cx="436237" cy="251920"/>
            </a:xfrm>
            <a:custGeom>
              <a:avLst/>
              <a:gdLst/>
              <a:ahLst/>
              <a:cxnLst/>
              <a:rect l="l" t="t" r="r" b="b"/>
              <a:pathLst>
                <a:path w="11609" h="6704" extrusionOk="0">
                  <a:moveTo>
                    <a:pt x="5811" y="6704"/>
                  </a:moveTo>
                  <a:lnTo>
                    <a:pt x="0" y="3358"/>
                  </a:lnTo>
                  <a:lnTo>
                    <a:pt x="5811" y="1"/>
                  </a:lnTo>
                  <a:lnTo>
                    <a:pt x="11609" y="3358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2669;p33">
              <a:extLst>
                <a:ext uri="{FF2B5EF4-FFF2-40B4-BE49-F238E27FC236}">
                  <a16:creationId xmlns:a16="http://schemas.microsoft.com/office/drawing/2014/main" id="{A3909841-FCC5-D49B-012E-CA957C47552D}"/>
                </a:ext>
              </a:extLst>
            </p:cNvPr>
            <p:cNvSpPr/>
            <p:nvPr/>
          </p:nvSpPr>
          <p:spPr>
            <a:xfrm>
              <a:off x="3669150" y="2349900"/>
              <a:ext cx="218363" cy="377616"/>
            </a:xfrm>
            <a:custGeom>
              <a:avLst/>
              <a:gdLst/>
              <a:ahLst/>
              <a:cxnLst/>
              <a:rect l="l" t="t" r="r" b="b"/>
              <a:pathLst>
                <a:path w="5811" h="10049" extrusionOk="0">
                  <a:moveTo>
                    <a:pt x="0" y="0"/>
                  </a:moveTo>
                  <a:lnTo>
                    <a:pt x="0" y="6703"/>
                  </a:lnTo>
                  <a:lnTo>
                    <a:pt x="5811" y="10049"/>
                  </a:lnTo>
                  <a:lnTo>
                    <a:pt x="5811" y="334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2670;p33">
              <a:extLst>
                <a:ext uri="{FF2B5EF4-FFF2-40B4-BE49-F238E27FC236}">
                  <a16:creationId xmlns:a16="http://schemas.microsoft.com/office/drawing/2014/main" id="{BADF091A-6BE8-3CB0-7D83-513A4D0E488F}"/>
                </a:ext>
              </a:extLst>
            </p:cNvPr>
            <p:cNvSpPr/>
            <p:nvPr/>
          </p:nvSpPr>
          <p:spPr>
            <a:xfrm>
              <a:off x="3887469" y="2349900"/>
              <a:ext cx="217912" cy="377616"/>
            </a:xfrm>
            <a:custGeom>
              <a:avLst/>
              <a:gdLst/>
              <a:ahLst/>
              <a:cxnLst/>
              <a:rect l="l" t="t" r="r" b="b"/>
              <a:pathLst>
                <a:path w="5799" h="10049" extrusionOk="0">
                  <a:moveTo>
                    <a:pt x="5799" y="0"/>
                  </a:moveTo>
                  <a:lnTo>
                    <a:pt x="1" y="3346"/>
                  </a:lnTo>
                  <a:lnTo>
                    <a:pt x="1" y="10049"/>
                  </a:lnTo>
                  <a:lnTo>
                    <a:pt x="5799" y="6703"/>
                  </a:lnTo>
                  <a:lnTo>
                    <a:pt x="579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oogle Shape;2667;p33">
            <a:extLst>
              <a:ext uri="{FF2B5EF4-FFF2-40B4-BE49-F238E27FC236}">
                <a16:creationId xmlns:a16="http://schemas.microsoft.com/office/drawing/2014/main" id="{BAC478BB-502E-99BD-955E-77602B1FAFCC}"/>
              </a:ext>
            </a:extLst>
          </p:cNvPr>
          <p:cNvGrpSpPr/>
          <p:nvPr/>
        </p:nvGrpSpPr>
        <p:grpSpPr>
          <a:xfrm>
            <a:off x="7717001" y="3547845"/>
            <a:ext cx="590840" cy="682345"/>
            <a:chOff x="3669150" y="2223718"/>
            <a:chExt cx="436237" cy="503799"/>
          </a:xfrm>
        </p:grpSpPr>
        <p:sp>
          <p:nvSpPr>
            <p:cNvPr id="51" name="Google Shape;2669;p33">
              <a:extLst>
                <a:ext uri="{FF2B5EF4-FFF2-40B4-BE49-F238E27FC236}">
                  <a16:creationId xmlns:a16="http://schemas.microsoft.com/office/drawing/2014/main" id="{21A63B33-A63F-AA70-E987-7AEB1382A286}"/>
                </a:ext>
              </a:extLst>
            </p:cNvPr>
            <p:cNvSpPr/>
            <p:nvPr/>
          </p:nvSpPr>
          <p:spPr>
            <a:xfrm>
              <a:off x="3669150" y="2349900"/>
              <a:ext cx="218363" cy="377616"/>
            </a:xfrm>
            <a:custGeom>
              <a:avLst/>
              <a:gdLst/>
              <a:ahLst/>
              <a:cxnLst/>
              <a:rect l="l" t="t" r="r" b="b"/>
              <a:pathLst>
                <a:path w="5811" h="10049" extrusionOk="0">
                  <a:moveTo>
                    <a:pt x="0" y="0"/>
                  </a:moveTo>
                  <a:lnTo>
                    <a:pt x="0" y="6703"/>
                  </a:lnTo>
                  <a:lnTo>
                    <a:pt x="5811" y="10049"/>
                  </a:lnTo>
                  <a:lnTo>
                    <a:pt x="5811" y="334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2670;p33">
              <a:extLst>
                <a:ext uri="{FF2B5EF4-FFF2-40B4-BE49-F238E27FC236}">
                  <a16:creationId xmlns:a16="http://schemas.microsoft.com/office/drawing/2014/main" id="{F3424DBE-8D52-D128-245F-82CE3EEB2307}"/>
                </a:ext>
              </a:extLst>
            </p:cNvPr>
            <p:cNvSpPr/>
            <p:nvPr/>
          </p:nvSpPr>
          <p:spPr>
            <a:xfrm>
              <a:off x="3887469" y="2349900"/>
              <a:ext cx="217912" cy="377616"/>
            </a:xfrm>
            <a:custGeom>
              <a:avLst/>
              <a:gdLst/>
              <a:ahLst/>
              <a:cxnLst/>
              <a:rect l="l" t="t" r="r" b="b"/>
              <a:pathLst>
                <a:path w="5799" h="10049" extrusionOk="0">
                  <a:moveTo>
                    <a:pt x="5799" y="0"/>
                  </a:moveTo>
                  <a:lnTo>
                    <a:pt x="1" y="3346"/>
                  </a:lnTo>
                  <a:lnTo>
                    <a:pt x="1" y="10049"/>
                  </a:lnTo>
                  <a:lnTo>
                    <a:pt x="5799" y="6703"/>
                  </a:lnTo>
                  <a:lnTo>
                    <a:pt x="579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2668;p33">
              <a:extLst>
                <a:ext uri="{FF2B5EF4-FFF2-40B4-BE49-F238E27FC236}">
                  <a16:creationId xmlns:a16="http://schemas.microsoft.com/office/drawing/2014/main" id="{FAB5C06C-A872-9358-F767-ABEB3C3591E9}"/>
                </a:ext>
              </a:extLst>
            </p:cNvPr>
            <p:cNvSpPr/>
            <p:nvPr/>
          </p:nvSpPr>
          <p:spPr>
            <a:xfrm>
              <a:off x="3669150" y="2223718"/>
              <a:ext cx="436237" cy="251920"/>
            </a:xfrm>
            <a:custGeom>
              <a:avLst/>
              <a:gdLst/>
              <a:ahLst/>
              <a:cxnLst/>
              <a:rect l="l" t="t" r="r" b="b"/>
              <a:pathLst>
                <a:path w="11609" h="6704" extrusionOk="0">
                  <a:moveTo>
                    <a:pt x="5811" y="6704"/>
                  </a:moveTo>
                  <a:lnTo>
                    <a:pt x="0" y="3358"/>
                  </a:lnTo>
                  <a:lnTo>
                    <a:pt x="5811" y="1"/>
                  </a:lnTo>
                  <a:lnTo>
                    <a:pt x="11609" y="3358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Google Shape;2667;p33">
            <a:extLst>
              <a:ext uri="{FF2B5EF4-FFF2-40B4-BE49-F238E27FC236}">
                <a16:creationId xmlns:a16="http://schemas.microsoft.com/office/drawing/2014/main" id="{DF6235E2-55EF-06E3-6643-A9BDD244601F}"/>
              </a:ext>
            </a:extLst>
          </p:cNvPr>
          <p:cNvGrpSpPr/>
          <p:nvPr/>
        </p:nvGrpSpPr>
        <p:grpSpPr>
          <a:xfrm>
            <a:off x="8807296" y="2865500"/>
            <a:ext cx="590840" cy="682345"/>
            <a:chOff x="3669150" y="2223718"/>
            <a:chExt cx="436237" cy="503799"/>
          </a:xfrm>
        </p:grpSpPr>
        <p:sp>
          <p:nvSpPr>
            <p:cNvPr id="55" name="Google Shape;2669;p33">
              <a:extLst>
                <a:ext uri="{FF2B5EF4-FFF2-40B4-BE49-F238E27FC236}">
                  <a16:creationId xmlns:a16="http://schemas.microsoft.com/office/drawing/2014/main" id="{8872B7D7-8662-15DE-7A1D-A123A46CA394}"/>
                </a:ext>
              </a:extLst>
            </p:cNvPr>
            <p:cNvSpPr/>
            <p:nvPr/>
          </p:nvSpPr>
          <p:spPr>
            <a:xfrm>
              <a:off x="3669150" y="2349900"/>
              <a:ext cx="218363" cy="377616"/>
            </a:xfrm>
            <a:custGeom>
              <a:avLst/>
              <a:gdLst/>
              <a:ahLst/>
              <a:cxnLst/>
              <a:rect l="l" t="t" r="r" b="b"/>
              <a:pathLst>
                <a:path w="5811" h="10049" extrusionOk="0">
                  <a:moveTo>
                    <a:pt x="0" y="0"/>
                  </a:moveTo>
                  <a:lnTo>
                    <a:pt x="0" y="6703"/>
                  </a:lnTo>
                  <a:lnTo>
                    <a:pt x="5811" y="10049"/>
                  </a:lnTo>
                  <a:lnTo>
                    <a:pt x="5811" y="334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2670;p33">
              <a:extLst>
                <a:ext uri="{FF2B5EF4-FFF2-40B4-BE49-F238E27FC236}">
                  <a16:creationId xmlns:a16="http://schemas.microsoft.com/office/drawing/2014/main" id="{8585C910-3D54-48E0-C4D9-09804E0B5B61}"/>
                </a:ext>
              </a:extLst>
            </p:cNvPr>
            <p:cNvSpPr/>
            <p:nvPr/>
          </p:nvSpPr>
          <p:spPr>
            <a:xfrm>
              <a:off x="3887469" y="2349900"/>
              <a:ext cx="217912" cy="377616"/>
            </a:xfrm>
            <a:custGeom>
              <a:avLst/>
              <a:gdLst/>
              <a:ahLst/>
              <a:cxnLst/>
              <a:rect l="l" t="t" r="r" b="b"/>
              <a:pathLst>
                <a:path w="5799" h="10049" extrusionOk="0">
                  <a:moveTo>
                    <a:pt x="5799" y="0"/>
                  </a:moveTo>
                  <a:lnTo>
                    <a:pt x="1" y="3346"/>
                  </a:lnTo>
                  <a:lnTo>
                    <a:pt x="1" y="10049"/>
                  </a:lnTo>
                  <a:lnTo>
                    <a:pt x="5799" y="6703"/>
                  </a:lnTo>
                  <a:lnTo>
                    <a:pt x="579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2668;p33">
              <a:extLst>
                <a:ext uri="{FF2B5EF4-FFF2-40B4-BE49-F238E27FC236}">
                  <a16:creationId xmlns:a16="http://schemas.microsoft.com/office/drawing/2014/main" id="{C2BA8465-A50E-8458-FF9E-5B1A72E6D6F4}"/>
                </a:ext>
              </a:extLst>
            </p:cNvPr>
            <p:cNvSpPr/>
            <p:nvPr/>
          </p:nvSpPr>
          <p:spPr>
            <a:xfrm>
              <a:off x="3669150" y="2223718"/>
              <a:ext cx="436237" cy="251920"/>
            </a:xfrm>
            <a:custGeom>
              <a:avLst/>
              <a:gdLst/>
              <a:ahLst/>
              <a:cxnLst/>
              <a:rect l="l" t="t" r="r" b="b"/>
              <a:pathLst>
                <a:path w="11609" h="6704" extrusionOk="0">
                  <a:moveTo>
                    <a:pt x="5811" y="6704"/>
                  </a:moveTo>
                  <a:lnTo>
                    <a:pt x="0" y="3358"/>
                  </a:lnTo>
                  <a:lnTo>
                    <a:pt x="5811" y="1"/>
                  </a:lnTo>
                  <a:lnTo>
                    <a:pt x="11609" y="3358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8" name="Google Shape;2704;p33">
            <a:extLst>
              <a:ext uri="{FF2B5EF4-FFF2-40B4-BE49-F238E27FC236}">
                <a16:creationId xmlns:a16="http://schemas.microsoft.com/office/drawing/2014/main" id="{66C87670-5FB4-20E4-6785-E836449933D5}"/>
              </a:ext>
            </a:extLst>
          </p:cNvPr>
          <p:cNvGrpSpPr/>
          <p:nvPr/>
        </p:nvGrpSpPr>
        <p:grpSpPr>
          <a:xfrm>
            <a:off x="1822851" y="1778719"/>
            <a:ext cx="1944794" cy="806253"/>
            <a:chOff x="6827236" y="1249154"/>
            <a:chExt cx="1944794" cy="806253"/>
          </a:xfrm>
        </p:grpSpPr>
        <p:sp>
          <p:nvSpPr>
            <p:cNvPr id="60" name="Google Shape;2706;p33">
              <a:extLst>
                <a:ext uri="{FF2B5EF4-FFF2-40B4-BE49-F238E27FC236}">
                  <a16:creationId xmlns:a16="http://schemas.microsoft.com/office/drawing/2014/main" id="{AB5F5B17-2176-F680-E7E7-91FB0C6487F0}"/>
                </a:ext>
              </a:extLst>
            </p:cNvPr>
            <p:cNvSpPr txBox="1"/>
            <p:nvPr/>
          </p:nvSpPr>
          <p:spPr>
            <a:xfrm>
              <a:off x="6893130" y="1249154"/>
              <a:ext cx="18789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Base year run (calibrated to traffic counts)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9" name="Google Shape;2705;p33">
              <a:extLst>
                <a:ext uri="{FF2B5EF4-FFF2-40B4-BE49-F238E27FC236}">
                  <a16:creationId xmlns:a16="http://schemas.microsoft.com/office/drawing/2014/main" id="{019D503A-2842-3AC8-D47B-505C2049DDE9}"/>
                </a:ext>
              </a:extLst>
            </p:cNvPr>
            <p:cNvSpPr txBox="1"/>
            <p:nvPr/>
          </p:nvSpPr>
          <p:spPr>
            <a:xfrm>
              <a:off x="6827236" y="1801907"/>
              <a:ext cx="1944794" cy="25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2020 Travel Model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61" name="Google Shape;2704;p33">
            <a:extLst>
              <a:ext uri="{FF2B5EF4-FFF2-40B4-BE49-F238E27FC236}">
                <a16:creationId xmlns:a16="http://schemas.microsoft.com/office/drawing/2014/main" id="{5D0ADC98-3291-368D-9664-BFE35FAE6AEA}"/>
              </a:ext>
            </a:extLst>
          </p:cNvPr>
          <p:cNvGrpSpPr/>
          <p:nvPr/>
        </p:nvGrpSpPr>
        <p:grpSpPr>
          <a:xfrm>
            <a:off x="3996873" y="1778719"/>
            <a:ext cx="1944794" cy="806253"/>
            <a:chOff x="6827236" y="1249154"/>
            <a:chExt cx="1944794" cy="806253"/>
          </a:xfrm>
        </p:grpSpPr>
        <p:sp>
          <p:nvSpPr>
            <p:cNvPr id="62" name="Google Shape;2706;p33">
              <a:extLst>
                <a:ext uri="{FF2B5EF4-FFF2-40B4-BE49-F238E27FC236}">
                  <a16:creationId xmlns:a16="http://schemas.microsoft.com/office/drawing/2014/main" id="{B892FFD4-1BA6-F106-E5C0-1CC9C82BCFA8}"/>
                </a:ext>
              </a:extLst>
            </p:cNvPr>
            <p:cNvSpPr txBox="1"/>
            <p:nvPr/>
          </p:nvSpPr>
          <p:spPr>
            <a:xfrm>
              <a:off x="6893130" y="1249154"/>
              <a:ext cx="18789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Interim year run; accessibility metrics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3" name="Google Shape;2705;p33">
              <a:extLst>
                <a:ext uri="{FF2B5EF4-FFF2-40B4-BE49-F238E27FC236}">
                  <a16:creationId xmlns:a16="http://schemas.microsoft.com/office/drawing/2014/main" id="{0877990C-D1C3-82ED-700C-D0B09279F2D1}"/>
                </a:ext>
              </a:extLst>
            </p:cNvPr>
            <p:cNvSpPr txBox="1"/>
            <p:nvPr/>
          </p:nvSpPr>
          <p:spPr>
            <a:xfrm>
              <a:off x="6827236" y="1801907"/>
              <a:ext cx="1944794" cy="25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2030 Travel Model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64" name="Google Shape;2704;p33">
            <a:extLst>
              <a:ext uri="{FF2B5EF4-FFF2-40B4-BE49-F238E27FC236}">
                <a16:creationId xmlns:a16="http://schemas.microsoft.com/office/drawing/2014/main" id="{DB713CD7-685C-358A-9F76-980D2E6FB6C0}"/>
              </a:ext>
            </a:extLst>
          </p:cNvPr>
          <p:cNvGrpSpPr/>
          <p:nvPr/>
        </p:nvGrpSpPr>
        <p:grpSpPr>
          <a:xfrm>
            <a:off x="6157996" y="1789716"/>
            <a:ext cx="1944794" cy="806253"/>
            <a:chOff x="6827236" y="1249154"/>
            <a:chExt cx="1944794" cy="806253"/>
          </a:xfrm>
        </p:grpSpPr>
        <p:sp>
          <p:nvSpPr>
            <p:cNvPr id="65" name="Google Shape;2706;p33">
              <a:extLst>
                <a:ext uri="{FF2B5EF4-FFF2-40B4-BE49-F238E27FC236}">
                  <a16:creationId xmlns:a16="http://schemas.microsoft.com/office/drawing/2014/main" id="{4D5F7929-AE30-62A9-A02A-0F306B27BEC6}"/>
                </a:ext>
              </a:extLst>
            </p:cNvPr>
            <p:cNvSpPr txBox="1"/>
            <p:nvPr/>
          </p:nvSpPr>
          <p:spPr>
            <a:xfrm>
              <a:off x="6893130" y="1249154"/>
              <a:ext cx="18789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Interim year run; accessibility metrics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6" name="Google Shape;2705;p33">
              <a:extLst>
                <a:ext uri="{FF2B5EF4-FFF2-40B4-BE49-F238E27FC236}">
                  <a16:creationId xmlns:a16="http://schemas.microsoft.com/office/drawing/2014/main" id="{22BFC3B1-C132-D4AB-DBBC-F59DDD3214B2}"/>
                </a:ext>
              </a:extLst>
            </p:cNvPr>
            <p:cNvSpPr txBox="1"/>
            <p:nvPr/>
          </p:nvSpPr>
          <p:spPr>
            <a:xfrm>
              <a:off x="6827236" y="1801907"/>
              <a:ext cx="1944794" cy="25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2040 Travel Model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67" name="Google Shape;2704;p33">
            <a:extLst>
              <a:ext uri="{FF2B5EF4-FFF2-40B4-BE49-F238E27FC236}">
                <a16:creationId xmlns:a16="http://schemas.microsoft.com/office/drawing/2014/main" id="{9269CFC0-1DDC-8E4A-4647-15F8B7C23E5D}"/>
              </a:ext>
            </a:extLst>
          </p:cNvPr>
          <p:cNvGrpSpPr/>
          <p:nvPr/>
        </p:nvGrpSpPr>
        <p:grpSpPr>
          <a:xfrm>
            <a:off x="8272143" y="1778719"/>
            <a:ext cx="1944794" cy="806253"/>
            <a:chOff x="6827236" y="1249154"/>
            <a:chExt cx="1944794" cy="806253"/>
          </a:xfrm>
        </p:grpSpPr>
        <p:sp>
          <p:nvSpPr>
            <p:cNvPr id="68" name="Google Shape;2706;p33">
              <a:extLst>
                <a:ext uri="{FF2B5EF4-FFF2-40B4-BE49-F238E27FC236}">
                  <a16:creationId xmlns:a16="http://schemas.microsoft.com/office/drawing/2014/main" id="{EEA9840F-00B0-037C-78F2-7BE9B323C6C5}"/>
                </a:ext>
              </a:extLst>
            </p:cNvPr>
            <p:cNvSpPr txBox="1"/>
            <p:nvPr/>
          </p:nvSpPr>
          <p:spPr>
            <a:xfrm>
              <a:off x="6893130" y="1249154"/>
              <a:ext cx="18789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Final horizon year run; VMT reporting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9" name="Google Shape;2705;p33">
              <a:extLst>
                <a:ext uri="{FF2B5EF4-FFF2-40B4-BE49-F238E27FC236}">
                  <a16:creationId xmlns:a16="http://schemas.microsoft.com/office/drawing/2014/main" id="{BD3D7895-65B5-1DB8-6B1D-8E2275DC016E}"/>
                </a:ext>
              </a:extLst>
            </p:cNvPr>
            <p:cNvSpPr txBox="1"/>
            <p:nvPr/>
          </p:nvSpPr>
          <p:spPr>
            <a:xfrm>
              <a:off x="6827236" y="1801907"/>
              <a:ext cx="1944794" cy="25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2050 Travel Model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70" name="Google Shape;2713;p33">
            <a:extLst>
              <a:ext uri="{FF2B5EF4-FFF2-40B4-BE49-F238E27FC236}">
                <a16:creationId xmlns:a16="http://schemas.microsoft.com/office/drawing/2014/main" id="{F1951087-D34E-5F94-BB5A-65CD05ACE81E}"/>
              </a:ext>
            </a:extLst>
          </p:cNvPr>
          <p:cNvGrpSpPr/>
          <p:nvPr/>
        </p:nvGrpSpPr>
        <p:grpSpPr>
          <a:xfrm>
            <a:off x="5167277" y="4693569"/>
            <a:ext cx="1878909" cy="809696"/>
            <a:chOff x="5663753" y="3591250"/>
            <a:chExt cx="1878909" cy="809696"/>
          </a:xfrm>
        </p:grpSpPr>
        <p:sp>
          <p:nvSpPr>
            <p:cNvPr id="71" name="Google Shape;2714;p33">
              <a:extLst>
                <a:ext uri="{FF2B5EF4-FFF2-40B4-BE49-F238E27FC236}">
                  <a16:creationId xmlns:a16="http://schemas.microsoft.com/office/drawing/2014/main" id="{5BD36D7C-C41C-E97B-8053-3643F76A7D28}"/>
                </a:ext>
              </a:extLst>
            </p:cNvPr>
            <p:cNvSpPr txBox="1"/>
            <p:nvPr/>
          </p:nvSpPr>
          <p:spPr>
            <a:xfrm>
              <a:off x="5663753" y="3591250"/>
              <a:ext cx="1878900" cy="25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2040 Land Use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sp>
          <p:nvSpPr>
            <p:cNvPr id="72" name="Google Shape;2715;p33">
              <a:extLst>
                <a:ext uri="{FF2B5EF4-FFF2-40B4-BE49-F238E27FC236}">
                  <a16:creationId xmlns:a16="http://schemas.microsoft.com/office/drawing/2014/main" id="{26B50954-D5E8-1C8C-2383-336A20FA7852}"/>
                </a:ext>
              </a:extLst>
            </p:cNvPr>
            <p:cNvSpPr txBox="1"/>
            <p:nvPr/>
          </p:nvSpPr>
          <p:spPr>
            <a:xfrm>
              <a:off x="5663763" y="3844746"/>
              <a:ext cx="18789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First feedback iteration; includes 2035 timestep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6" name="Google Shape;2713;p33">
            <a:extLst>
              <a:ext uri="{FF2B5EF4-FFF2-40B4-BE49-F238E27FC236}">
                <a16:creationId xmlns:a16="http://schemas.microsoft.com/office/drawing/2014/main" id="{80B8D602-0D6D-0D8A-187D-F3272FBFFEED}"/>
              </a:ext>
            </a:extLst>
          </p:cNvPr>
          <p:cNvGrpSpPr/>
          <p:nvPr/>
        </p:nvGrpSpPr>
        <p:grpSpPr>
          <a:xfrm>
            <a:off x="3062246" y="4693758"/>
            <a:ext cx="1878909" cy="809696"/>
            <a:chOff x="5663753" y="3591250"/>
            <a:chExt cx="1878909" cy="809696"/>
          </a:xfrm>
        </p:grpSpPr>
        <p:sp>
          <p:nvSpPr>
            <p:cNvPr id="77" name="Google Shape;2714;p33">
              <a:extLst>
                <a:ext uri="{FF2B5EF4-FFF2-40B4-BE49-F238E27FC236}">
                  <a16:creationId xmlns:a16="http://schemas.microsoft.com/office/drawing/2014/main" id="{6E92417F-B358-D793-01B3-8A3FB319EE0C}"/>
                </a:ext>
              </a:extLst>
            </p:cNvPr>
            <p:cNvSpPr txBox="1"/>
            <p:nvPr/>
          </p:nvSpPr>
          <p:spPr>
            <a:xfrm>
              <a:off x="5663753" y="3591250"/>
              <a:ext cx="1878900" cy="25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2030 Land Use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sp>
          <p:nvSpPr>
            <p:cNvPr id="78" name="Google Shape;2715;p33">
              <a:extLst>
                <a:ext uri="{FF2B5EF4-FFF2-40B4-BE49-F238E27FC236}">
                  <a16:creationId xmlns:a16="http://schemas.microsoft.com/office/drawing/2014/main" id="{D56C13AE-5045-D2AB-6B42-65AD96A9814E}"/>
                </a:ext>
              </a:extLst>
            </p:cNvPr>
            <p:cNvSpPr txBox="1"/>
            <p:nvPr/>
          </p:nvSpPr>
          <p:spPr>
            <a:xfrm>
              <a:off x="5663763" y="3844746"/>
              <a:ext cx="18789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Includes known projects and Helene impacts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9" name="Google Shape;2713;p33">
            <a:extLst>
              <a:ext uri="{FF2B5EF4-FFF2-40B4-BE49-F238E27FC236}">
                <a16:creationId xmlns:a16="http://schemas.microsoft.com/office/drawing/2014/main" id="{BB56C537-95A9-7BBF-50BA-3C1B279140D9}"/>
              </a:ext>
            </a:extLst>
          </p:cNvPr>
          <p:cNvGrpSpPr/>
          <p:nvPr/>
        </p:nvGrpSpPr>
        <p:grpSpPr>
          <a:xfrm>
            <a:off x="7120830" y="4693569"/>
            <a:ext cx="1878909" cy="809696"/>
            <a:chOff x="5663753" y="3591250"/>
            <a:chExt cx="1878909" cy="809696"/>
          </a:xfrm>
        </p:grpSpPr>
        <p:sp>
          <p:nvSpPr>
            <p:cNvPr id="80" name="Google Shape;2714;p33">
              <a:extLst>
                <a:ext uri="{FF2B5EF4-FFF2-40B4-BE49-F238E27FC236}">
                  <a16:creationId xmlns:a16="http://schemas.microsoft.com/office/drawing/2014/main" id="{D1CEDDAE-18F9-AC73-09F9-3C297CA88A85}"/>
                </a:ext>
              </a:extLst>
            </p:cNvPr>
            <p:cNvSpPr txBox="1"/>
            <p:nvPr/>
          </p:nvSpPr>
          <p:spPr>
            <a:xfrm>
              <a:off x="5663753" y="3591250"/>
              <a:ext cx="1878900" cy="25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2050 Land Use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sp>
          <p:nvSpPr>
            <p:cNvPr id="81" name="Google Shape;2715;p33">
              <a:extLst>
                <a:ext uri="{FF2B5EF4-FFF2-40B4-BE49-F238E27FC236}">
                  <a16:creationId xmlns:a16="http://schemas.microsoft.com/office/drawing/2014/main" id="{7E7E07F0-F6E4-8F56-CE58-79035B65754A}"/>
                </a:ext>
              </a:extLst>
            </p:cNvPr>
            <p:cNvSpPr txBox="1"/>
            <p:nvPr/>
          </p:nvSpPr>
          <p:spPr>
            <a:xfrm>
              <a:off x="5663763" y="3844746"/>
              <a:ext cx="18789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Second feedback iteration; includes 2045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8348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A75650-FDF4-0AC2-78ED-DFD914D64D39}"/>
              </a:ext>
            </a:extLst>
          </p:cNvPr>
          <p:cNvSpPr/>
          <p:nvPr/>
        </p:nvSpPr>
        <p:spPr>
          <a:xfrm>
            <a:off x="838200" y="1513840"/>
            <a:ext cx="10515600" cy="4876800"/>
          </a:xfrm>
          <a:prstGeom prst="rect">
            <a:avLst/>
          </a:prstGeom>
          <a:solidFill>
            <a:schemeClr val="bg2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B0723C-1574-8211-750C-63E3463F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277"/>
            <a:ext cx="10515600" cy="1325563"/>
          </a:xfrm>
          <a:noFill/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 pitchFamily="2" charset="77"/>
              </a:rPr>
              <a:t>Land Use Forecasting System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2A574C-B693-342C-C5C6-F7122F298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7760" y="1825625"/>
            <a:ext cx="242580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Montserrat Medium" pitchFamily="2" charset="77"/>
              </a:rPr>
              <a:t>Sensitive to:</a:t>
            </a:r>
          </a:p>
          <a:p>
            <a:r>
              <a:rPr lang="en-US" sz="1800" dirty="0">
                <a:solidFill>
                  <a:schemeClr val="bg1"/>
                </a:solidFill>
                <a:latin typeface="Montserrat Light" pitchFamily="2" charset="77"/>
              </a:rPr>
              <a:t>Zoning codes</a:t>
            </a:r>
          </a:p>
          <a:p>
            <a:r>
              <a:rPr lang="en-US" sz="1800" dirty="0">
                <a:solidFill>
                  <a:schemeClr val="bg1"/>
                </a:solidFill>
                <a:latin typeface="Montserrat Light" pitchFamily="2" charset="77"/>
              </a:rPr>
              <a:t>Generalized land use classification</a:t>
            </a:r>
          </a:p>
          <a:p>
            <a:r>
              <a:rPr lang="en-US" sz="1800" dirty="0">
                <a:solidFill>
                  <a:schemeClr val="bg1"/>
                </a:solidFill>
                <a:latin typeface="Montserrat Light" pitchFamily="2" charset="77"/>
              </a:rPr>
              <a:t>Transit service</a:t>
            </a:r>
          </a:p>
          <a:p>
            <a:r>
              <a:rPr lang="en-US" sz="1800" dirty="0">
                <a:solidFill>
                  <a:schemeClr val="bg1"/>
                </a:solidFill>
                <a:latin typeface="Montserrat Light" pitchFamily="2" charset="77"/>
              </a:rPr>
              <a:t>Sewer and wastewater</a:t>
            </a:r>
          </a:p>
          <a:p>
            <a:r>
              <a:rPr lang="en-US" sz="1800" dirty="0">
                <a:solidFill>
                  <a:schemeClr val="bg1"/>
                </a:solidFill>
                <a:latin typeface="Montserrat Light" pitchFamily="2" charset="77"/>
              </a:rPr>
              <a:t>Steep slopes &amp; elevation</a:t>
            </a:r>
          </a:p>
          <a:p>
            <a:r>
              <a:rPr lang="en-US" sz="1800" dirty="0">
                <a:solidFill>
                  <a:schemeClr val="bg1"/>
                </a:solidFill>
                <a:latin typeface="Montserrat Light" pitchFamily="2" charset="77"/>
              </a:rPr>
              <a:t>Protected areas</a:t>
            </a:r>
          </a:p>
          <a:p>
            <a:r>
              <a:rPr lang="en-US" sz="1800" dirty="0">
                <a:solidFill>
                  <a:schemeClr val="bg1"/>
                </a:solidFill>
                <a:latin typeface="Montserrat Light" pitchFamily="2" charset="77"/>
              </a:rPr>
              <a:t>Highway access</a:t>
            </a:r>
          </a:p>
          <a:p>
            <a:r>
              <a:rPr lang="en-US" sz="1800" dirty="0">
                <a:solidFill>
                  <a:schemeClr val="bg1"/>
                </a:solidFill>
                <a:latin typeface="Montserrat Light" pitchFamily="2" charset="77"/>
              </a:rPr>
              <a:t>Market forces</a:t>
            </a: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A7A793B2-A5AB-BC08-EC2B-01DA28F71AD7}"/>
              </a:ext>
            </a:extLst>
          </p:cNvPr>
          <p:cNvGraphicFramePr>
            <a:graphicFrameLocks noGrp="1"/>
          </p:cNvGraphicFramePr>
          <p:nvPr/>
        </p:nvGraphicFramePr>
        <p:xfrm>
          <a:off x="3655225" y="1876265"/>
          <a:ext cx="7487312" cy="425005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907831">
                  <a:extLst>
                    <a:ext uri="{9D8B030D-6E8A-4147-A177-3AD203B41FA5}">
                      <a16:colId xmlns:a16="http://schemas.microsoft.com/office/drawing/2014/main" val="3528307204"/>
                    </a:ext>
                  </a:extLst>
                </a:gridCol>
                <a:gridCol w="2967694">
                  <a:extLst>
                    <a:ext uri="{9D8B030D-6E8A-4147-A177-3AD203B41FA5}">
                      <a16:colId xmlns:a16="http://schemas.microsoft.com/office/drawing/2014/main" val="375413130"/>
                    </a:ext>
                  </a:extLst>
                </a:gridCol>
                <a:gridCol w="2611787">
                  <a:extLst>
                    <a:ext uri="{9D8B030D-6E8A-4147-A177-3AD203B41FA5}">
                      <a16:colId xmlns:a16="http://schemas.microsoft.com/office/drawing/2014/main" val="2358606285"/>
                    </a:ext>
                  </a:extLst>
                </a:gridCol>
              </a:tblGrid>
              <a:tr h="406638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/>
                          </a:solidFill>
                          <a:latin typeface="Montserrat Medium" pitchFamily="2" charset="77"/>
                        </a:rPr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/>
                          </a:solidFill>
                          <a:latin typeface="Montserrat Medium" pitchFamily="2" charset="77"/>
                        </a:rPr>
                        <a:t>What it does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/>
                          </a:solidFill>
                          <a:latin typeface="Montserrat Medium" pitchFamily="2" charset="77"/>
                        </a:rPr>
                        <a:t>Data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742897"/>
                  </a:ext>
                </a:extLst>
              </a:tr>
              <a:tr h="640570">
                <a:tc>
                  <a:txBody>
                    <a:bodyPr/>
                    <a:lstStyle/>
                    <a:p>
                      <a:r>
                        <a:rPr lang="en-US" sz="1800" b="1" dirty="0"/>
                        <a:t>Land Use Change</a:t>
                      </a:r>
                      <a:endParaRPr lang="en-US" sz="1400" b="1" i="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Simulate realistic land use changes using neural network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FBRMPO’s existing land use (ELUSE) parcel data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914579"/>
                  </a:ext>
                </a:extLst>
              </a:tr>
              <a:tr h="640570">
                <a:tc>
                  <a:txBody>
                    <a:bodyPr/>
                    <a:lstStyle/>
                    <a:p>
                      <a:r>
                        <a:rPr lang="en-US" b="1" dirty="0"/>
                        <a:t>Build-out analysis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Reflect availability of land for development (by type)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ELUSE and </a:t>
                      </a:r>
                      <a:r>
                        <a:rPr lang="en-US" dirty="0" err="1"/>
                        <a:t>InfoUSA</a:t>
                      </a:r>
                      <a:r>
                        <a:rPr lang="en-US" dirty="0"/>
                        <a:t> employment data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713256"/>
                  </a:ext>
                </a:extLst>
              </a:tr>
              <a:tr h="640570">
                <a:tc>
                  <a:txBody>
                    <a:bodyPr/>
                    <a:lstStyle/>
                    <a:p>
                      <a:r>
                        <a:rPr lang="en-US" b="1" dirty="0"/>
                        <a:t>Flooding impact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Estimates impact of catastrophic flooding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North Carolina FINMAN; anonymized ICEYE data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724601"/>
                  </a:ext>
                </a:extLst>
              </a:tr>
              <a:tr h="640570">
                <a:tc>
                  <a:txBody>
                    <a:bodyPr/>
                    <a:lstStyle/>
                    <a:p>
                      <a:r>
                        <a:rPr lang="en-US" b="1" dirty="0"/>
                        <a:t>Bidding model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Represents competition in the housing market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U.S. Census American Community Survey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814859"/>
                  </a:ext>
                </a:extLst>
              </a:tr>
              <a:tr h="640570">
                <a:tc>
                  <a:txBody>
                    <a:bodyPr/>
                    <a:lstStyle/>
                    <a:p>
                      <a:r>
                        <a:rPr lang="en-US" b="1" dirty="0"/>
                        <a:t>Allocation model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Simulate real estate development location choices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2014-2019 Census ACS; travel model; GIS data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741181"/>
                  </a:ext>
                </a:extLst>
              </a:tr>
              <a:tr h="640570">
                <a:tc>
                  <a:txBody>
                    <a:bodyPr/>
                    <a:lstStyle/>
                    <a:p>
                      <a:r>
                        <a:rPr lang="en-US" b="1" dirty="0"/>
                        <a:t>Travel model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Represent congestion on highways &amp; local roads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Maintained by NCDOT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016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801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63227BC-1205-FE78-9161-CC4C94316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284" y="273830"/>
            <a:ext cx="11187432" cy="631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71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C1A252-609A-3475-F5D7-C453C9A4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arnet Capitals Light" pitchFamily="2" charset="0"/>
              </a:rPr>
              <a:t>Existing Land Use and </a:t>
            </a:r>
            <a:br>
              <a:rPr lang="en-US" dirty="0">
                <a:latin typeface="Garnet Capitals Light" pitchFamily="2" charset="0"/>
              </a:rPr>
            </a:br>
            <a:r>
              <a:rPr lang="en-US" dirty="0">
                <a:latin typeface="Garnet Capitals Light" pitchFamily="2" charset="0"/>
              </a:rPr>
              <a:t>Build-out Capacity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7BE8E23-A6C3-C901-CC82-610AE8BE88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68973" y="1825625"/>
            <a:ext cx="3872454" cy="4351338"/>
          </a:xfrm>
          <a:prstGeom prst="rect">
            <a:avLst/>
          </a:prstGeom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9C8348-F5D4-FD4E-8D27-7A711171AAF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09356847"/>
              </p:ext>
            </p:extLst>
          </p:nvPr>
        </p:nvGraphicFramePr>
        <p:xfrm>
          <a:off x="5988939" y="1996330"/>
          <a:ext cx="4709541" cy="40099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1647">
                  <a:extLst>
                    <a:ext uri="{9D8B030D-6E8A-4147-A177-3AD203B41FA5}">
                      <a16:colId xmlns:a16="http://schemas.microsoft.com/office/drawing/2014/main" val="4078940222"/>
                    </a:ext>
                  </a:extLst>
                </a:gridCol>
                <a:gridCol w="1657313">
                  <a:extLst>
                    <a:ext uri="{9D8B030D-6E8A-4147-A177-3AD203B41FA5}">
                      <a16:colId xmlns:a16="http://schemas.microsoft.com/office/drawing/2014/main" val="150441372"/>
                    </a:ext>
                  </a:extLst>
                </a:gridCol>
                <a:gridCol w="1600581">
                  <a:extLst>
                    <a:ext uri="{9D8B030D-6E8A-4147-A177-3AD203B41FA5}">
                      <a16:colId xmlns:a16="http://schemas.microsoft.com/office/drawing/2014/main" val="256779428"/>
                    </a:ext>
                  </a:extLst>
                </a:gridCol>
              </a:tblGrid>
              <a:tr h="425041">
                <a:tc>
                  <a:txBody>
                    <a:bodyPr/>
                    <a:lstStyle/>
                    <a:p>
                      <a:pPr marL="0" marR="0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Max Density (jobs per acre)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625448"/>
                  </a:ext>
                </a:extLst>
              </a:tr>
              <a:tr h="425041">
                <a:tc>
                  <a:txBody>
                    <a:bodyPr/>
                    <a:lstStyle/>
                    <a:p>
                      <a:pPr marL="0" marR="0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Type</a:t>
                      </a:r>
                      <a:endParaRPr lang="en-US" sz="2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Other Scenarios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Dispersed Scenario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3771108"/>
                  </a:ext>
                </a:extLst>
              </a:tr>
              <a:tr h="425041">
                <a:tc>
                  <a:txBody>
                    <a:bodyPr/>
                    <a:lstStyle/>
                    <a:p>
                      <a:pPr marL="0" marR="0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Industrial</a:t>
                      </a:r>
                      <a:endParaRPr lang="en-US" sz="2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16.4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5.2</a:t>
                      </a:r>
                      <a:endParaRPr lang="en-US" sz="2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2857593"/>
                  </a:ext>
                </a:extLst>
              </a:tr>
              <a:tr h="425041">
                <a:tc>
                  <a:txBody>
                    <a:bodyPr/>
                    <a:lstStyle/>
                    <a:p>
                      <a:pPr marL="0" marR="0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Commercial</a:t>
                      </a:r>
                      <a:endParaRPr lang="en-US" sz="2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41.6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13.1</a:t>
                      </a:r>
                      <a:endParaRPr lang="en-US" sz="2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3590320"/>
                  </a:ext>
                </a:extLst>
              </a:tr>
              <a:tr h="425041">
                <a:tc>
                  <a:txBody>
                    <a:bodyPr/>
                    <a:lstStyle/>
                    <a:p>
                      <a:pPr marL="0" marR="0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Lodging</a:t>
                      </a:r>
                      <a:endParaRPr lang="en-US" sz="2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11.1</a:t>
                      </a:r>
                      <a:endParaRPr lang="en-US" sz="2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4.0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3589099"/>
                  </a:ext>
                </a:extLst>
              </a:tr>
              <a:tr h="425041">
                <a:tc>
                  <a:txBody>
                    <a:bodyPr/>
                    <a:lstStyle/>
                    <a:p>
                      <a:pPr marL="0" marR="0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Office</a:t>
                      </a:r>
                      <a:endParaRPr lang="en-US" sz="2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57.9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19.2</a:t>
                      </a:r>
                      <a:endParaRPr lang="en-US" sz="2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4937124"/>
                  </a:ext>
                </a:extLst>
              </a:tr>
              <a:tr h="425041">
                <a:tc>
                  <a:txBody>
                    <a:bodyPr/>
                    <a:lstStyle/>
                    <a:p>
                      <a:pPr marL="0" marR="0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Mixed-Use</a:t>
                      </a:r>
                      <a:endParaRPr lang="en-US" sz="2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30.8</a:t>
                      </a:r>
                      <a:endParaRPr lang="en-US" sz="2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6.1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3241954"/>
                  </a:ext>
                </a:extLst>
              </a:tr>
              <a:tr h="425041">
                <a:tc>
                  <a:txBody>
                    <a:bodyPr/>
                    <a:lstStyle/>
                    <a:p>
                      <a:pPr marL="0" marR="0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Institutional</a:t>
                      </a:r>
                      <a:endParaRPr lang="en-US" sz="2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14</a:t>
                      </a:r>
                      <a:endParaRPr lang="en-US" sz="2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3.1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1328821"/>
                  </a:ext>
                </a:extLst>
              </a:tr>
              <a:tr h="425041">
                <a:tc>
                  <a:txBody>
                    <a:bodyPr/>
                    <a:lstStyle/>
                    <a:p>
                      <a:pPr marL="0" marR="0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Special</a:t>
                      </a:r>
                      <a:endParaRPr lang="en-US" sz="2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25</a:t>
                      </a:r>
                      <a:endParaRPr lang="en-US" sz="2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900"/>
                        </a:spcBef>
                        <a:spcAft>
                          <a:spcPts val="9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1.1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5640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02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5ABE2-9048-2FBD-DA49-C84EE400D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net Capitals Light" pitchFamily="2" charset="0"/>
              </a:rPr>
              <a:t>Future Land Use Prediction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69732-0FEF-78EC-A705-F0198347C5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203448" cy="4351338"/>
          </a:xfrm>
        </p:spPr>
        <p:txBody>
          <a:bodyPr>
            <a:normAutofit/>
          </a:bodyPr>
          <a:lstStyle/>
          <a:p>
            <a:r>
              <a:rPr lang="en-US" dirty="0"/>
              <a:t>Land uses change!</a:t>
            </a:r>
          </a:p>
          <a:p>
            <a:r>
              <a:rPr lang="en-US" dirty="0"/>
              <a:t>LLMs are good at predicting “next token” in sequence</a:t>
            </a:r>
          </a:p>
          <a:p>
            <a:r>
              <a:rPr lang="en-US" dirty="0"/>
              <a:t>Experiment: </a:t>
            </a:r>
          </a:p>
          <a:p>
            <a:pPr lvl="1"/>
            <a:r>
              <a:rPr lang="en-US" dirty="0"/>
              <a:t>Code land use change history as text, with context</a:t>
            </a:r>
          </a:p>
          <a:p>
            <a:pPr lvl="1"/>
            <a:r>
              <a:rPr lang="en-US" dirty="0"/>
              <a:t>Fine-tune an LLM on this “corpus”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627A9F-137F-3931-340F-375C288A88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036" y="1873568"/>
            <a:ext cx="7073764" cy="42727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4310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8F7DF-C703-797E-2278-B78C9F66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net Capitals Light" pitchFamily="2" charset="0"/>
              </a:rPr>
              <a:t>Future Land Use Prediction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BA27A-2ABF-46B4-1CB9-EF2E3D08FA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Selected model: </a:t>
            </a:r>
            <a:r>
              <a:rPr lang="en-US" dirty="0" err="1"/>
              <a:t>StarCoder</a:t>
            </a:r>
            <a:r>
              <a:rPr lang="en-US" dirty="0"/>
              <a:t> (v1)</a:t>
            </a:r>
          </a:p>
          <a:p>
            <a:pPr lvl="1"/>
            <a:r>
              <a:rPr lang="en-US" dirty="0"/>
              <a:t>Primarily a code model—unlikely that natural language use of words in training data will bias results</a:t>
            </a:r>
          </a:p>
          <a:p>
            <a:pPr lvl="1"/>
            <a:r>
              <a:rPr lang="en-US" dirty="0"/>
              <a:t>Base training process excluded copyrighted works from dataset</a:t>
            </a:r>
          </a:p>
          <a:p>
            <a:pPr lvl="1"/>
            <a:r>
              <a:rPr lang="en-US" dirty="0"/>
              <a:t>Smaller versions available to lighten the computation load</a:t>
            </a:r>
          </a:p>
          <a:p>
            <a:pPr lvl="1"/>
            <a:r>
              <a:rPr lang="en-US" dirty="0"/>
              <a:t>Supports relatively long context</a:t>
            </a:r>
          </a:p>
          <a:p>
            <a:pPr lvl="1"/>
            <a:r>
              <a:rPr lang="en-US" dirty="0"/>
              <a:t>Compatible with GGUF, Ollama</a:t>
            </a:r>
          </a:p>
          <a:p>
            <a:r>
              <a:rPr lang="en-US" dirty="0"/>
              <a:t>Train using Transformers library</a:t>
            </a:r>
          </a:p>
        </p:txBody>
      </p:sp>
      <p:pic>
        <p:nvPicPr>
          <p:cNvPr id="2050" name="Picture 2" descr="banner">
            <a:extLst>
              <a:ext uri="{FF2B5EF4-FFF2-40B4-BE49-F238E27FC236}">
                <a16:creationId xmlns:a16="http://schemas.microsoft.com/office/drawing/2014/main" id="{EA04D3F2-BACC-5AB5-55CF-0623C7269DC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49534"/>
            <a:ext cx="5181600" cy="259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uggingFace logo">
            <a:extLst>
              <a:ext uri="{FF2B5EF4-FFF2-40B4-BE49-F238E27FC236}">
                <a16:creationId xmlns:a16="http://schemas.microsoft.com/office/drawing/2014/main" id="{2671C1F2-E040-D54C-38D5-1AFF64493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552" y="4799605"/>
            <a:ext cx="3995928" cy="96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35685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B27DAB1-A297-4B4F-9A68-575AFDD52A41}" vid="{973145D5-0BB6-EE45-8C18-34614DDB6DD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73C6950FD8846A1206516366F16FA" ma:contentTypeVersion="15" ma:contentTypeDescription="Create a new document." ma:contentTypeScope="" ma:versionID="885c196eb5a5c8bf536e12e68d22a870">
  <xsd:schema xmlns:xsd="http://www.w3.org/2001/XMLSchema" xmlns:xs="http://www.w3.org/2001/XMLSchema" xmlns:p="http://schemas.microsoft.com/office/2006/metadata/properties" xmlns:ns1="http://schemas.microsoft.com/sharepoint/v3" xmlns:ns2="95b28682-a189-41cc-9993-d48032473616" xmlns:ns3="16f00c2e-ac5c-418b-9f13-a0771dbd417d" targetNamespace="http://schemas.microsoft.com/office/2006/metadata/properties" ma:root="true" ma:fieldsID="6de9a015e19cd849e9228885e28edac4" ns1:_="" ns2:_="" ns3:_="">
    <xsd:import namespace="http://schemas.microsoft.com/sharepoint/v3"/>
    <xsd:import namespace="95b28682-a189-41cc-9993-d48032473616"/>
    <xsd:import namespace="16f00c2e-ac5c-418b-9f13-a0771dbd417d"/>
    <xsd:element name="properties">
      <xsd:complexType>
        <xsd:sequence>
          <xsd:element name="documentManagement">
            <xsd:complexType>
              <xsd:all>
                <xsd:element ref="ns2:Meeting_x0020_Date"/>
                <xsd:element ref="ns2:Group_x0020_Meeting"/>
                <xsd:element ref="ns3:_dlc_DocId" minOccurs="0"/>
                <xsd:element ref="ns3:_dlc_DocIdUrl" minOccurs="0"/>
                <xsd:element ref="ns3:_dlc_DocIdPersistId" minOccurs="0"/>
                <xsd:element ref="ns1:URL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URL" ma:index="13" nillable="true" ma:displayName="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28682-a189-41cc-9993-d48032473616" elementFormDefault="qualified">
    <xsd:import namespace="http://schemas.microsoft.com/office/2006/documentManagement/types"/>
    <xsd:import namespace="http://schemas.microsoft.com/office/infopath/2007/PartnerControls"/>
    <xsd:element name="Meeting_x0020_Date" ma:index="8" ma:displayName="Meeting Date" ma:format="DateOnly" ma:internalName="Meeting_x0020_Date">
      <xsd:simpleType>
        <xsd:restriction base="dms:DateTime"/>
      </xsd:simpleType>
    </xsd:element>
    <xsd:element name="Group_x0020_Meeting" ma:index="9" ma:displayName="Group Meeting" ma:internalName="Group_x0020_Meeting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00c2e-ac5c-418b-9f13-a0771dbd417d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7ef604a7-ebc4-47af-96e9-7f1ad444f50a" ContentTypeId="0x0101" PreviousValue="false"/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eting_x0020_Date xmlns="95b28682-a189-41cc-9993-d48032473616">2025-11-20T05:00:00+00:00</Meeting_x0020_Date>
    <Group_x0020_Meeting xmlns="95b28682-a189-41cc-9993-d48032473616">2025 11/20</Group_x0020_Meeting>
    <URL xmlns="http://schemas.microsoft.com/sharepoint/v3">
      <Url xsi:nil="true"/>
      <Description xsi:nil="true"/>
    </URL>
  </documentManagement>
</p:properties>
</file>

<file path=customXml/itemProps1.xml><?xml version="1.0" encoding="utf-8"?>
<ds:datastoreItem xmlns:ds="http://schemas.openxmlformats.org/officeDocument/2006/customXml" ds:itemID="{D1A1CD8C-61BD-4DC1-A750-18C84AC95623}"/>
</file>

<file path=customXml/itemProps2.xml><?xml version="1.0" encoding="utf-8"?>
<ds:datastoreItem xmlns:ds="http://schemas.openxmlformats.org/officeDocument/2006/customXml" ds:itemID="{28EE7DCB-CE9B-4C1C-BF2E-3F8150C9159F}"/>
</file>

<file path=customXml/itemProps3.xml><?xml version="1.0" encoding="utf-8"?>
<ds:datastoreItem xmlns:ds="http://schemas.openxmlformats.org/officeDocument/2006/customXml" ds:itemID="{E2D78124-C431-4929-934F-97EA8C2EC4AC}"/>
</file>

<file path=customXml/itemProps4.xml><?xml version="1.0" encoding="utf-8"?>
<ds:datastoreItem xmlns:ds="http://schemas.openxmlformats.org/officeDocument/2006/customXml" ds:itemID="{61743A4B-9820-4829-894B-89186E3E5283}"/>
</file>

<file path=customXml/itemProps5.xml><?xml version="1.0" encoding="utf-8"?>
<ds:datastoreItem xmlns:ds="http://schemas.openxmlformats.org/officeDocument/2006/customXml" ds:itemID="{C61FDD33-B8D0-40D2-943D-3C2925332AEA}"/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815</Words>
  <Application>Microsoft Office PowerPoint</Application>
  <PresentationFormat>Widescreen</PresentationFormat>
  <Paragraphs>180</Paragraphs>
  <Slides>22</Slides>
  <Notes>8</Notes>
  <HiddenSlides>1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1_Office Theme</vt:lpstr>
      <vt:lpstr>2_Office Theme</vt:lpstr>
      <vt:lpstr>Office Theme</vt:lpstr>
      <vt:lpstr>3_Office Theme</vt:lpstr>
      <vt:lpstr>Integrating Generative AI with Traditional Urban Economics for Long-Range LUTI Modeling</vt:lpstr>
      <vt:lpstr>CONTEXT: GROWTH IN GREATER ASHEVILLE</vt:lpstr>
      <vt:lpstr>Alternative Future Scenarios Developed by FBRMPO</vt:lpstr>
      <vt:lpstr>Land Use / Transport Interaction (LUTI)</vt:lpstr>
      <vt:lpstr>Land Use Forecasting System</vt:lpstr>
      <vt:lpstr>PowerPoint Presentation</vt:lpstr>
      <vt:lpstr>Existing Land Use and  Build-out Capacity</vt:lpstr>
      <vt:lpstr>Future Land Use Prediction (1)</vt:lpstr>
      <vt:lpstr>Future Land Use Prediction (2)</vt:lpstr>
      <vt:lpstr>Future Land Use Prediction (3)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Allocation Model (OLAF)</vt:lpstr>
      <vt:lpstr>Residential Bid Model</vt:lpstr>
      <vt:lpstr>CONCLUSIONS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Colby Brown</dc:creator>
  <cp:lastModifiedBy>Colby Brown</cp:lastModifiedBy>
  <cp:revision>2</cp:revision>
  <dcterms:created xsi:type="dcterms:W3CDTF">2025-11-19T14:45:34Z</dcterms:created>
  <dcterms:modified xsi:type="dcterms:W3CDTF">2025-12-15T16:26:29Z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0x01010011E73C6950FD8846A1206516366F16FA</vt:lpwstr>
  </property>
  <property fmtid="{D5CDD505-2E9C-101B-9397-08002B2CF9AE}" pid="3" name="Order">
    <vt:r8>24100</vt:r8>
  </property>
</Properties>
</file>